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29"/>
  </p:notesMasterIdLst>
  <p:sldIdLst>
    <p:sldId id="271" r:id="rId3"/>
    <p:sldId id="260" r:id="rId4"/>
    <p:sldId id="297" r:id="rId5"/>
    <p:sldId id="355" r:id="rId6"/>
    <p:sldId id="261" r:id="rId7"/>
    <p:sldId id="270" r:id="rId8"/>
    <p:sldId id="272" r:id="rId9"/>
    <p:sldId id="304" r:id="rId10"/>
    <p:sldId id="273" r:id="rId11"/>
    <p:sldId id="283" r:id="rId12"/>
    <p:sldId id="274" r:id="rId13"/>
    <p:sldId id="277" r:id="rId14"/>
    <p:sldId id="312" r:id="rId15"/>
    <p:sldId id="284" r:id="rId16"/>
    <p:sldId id="285" r:id="rId17"/>
    <p:sldId id="356" r:id="rId18"/>
    <p:sldId id="358" r:id="rId19"/>
    <p:sldId id="307" r:id="rId20"/>
    <p:sldId id="316" r:id="rId21"/>
    <p:sldId id="311" r:id="rId22"/>
    <p:sldId id="309" r:id="rId23"/>
    <p:sldId id="310" r:id="rId24"/>
    <p:sldId id="308" r:id="rId25"/>
    <p:sldId id="357" r:id="rId26"/>
    <p:sldId id="294" r:id="rId27"/>
    <p:sldId id="269" r:id="rId28"/>
  </p:sldIdLst>
  <p:sldSz cx="18288000" cy="10287000"/>
  <p:notesSz cx="6858000" cy="9144000"/>
  <p:embeddedFontLst>
    <p:embeddedFont>
      <p:font typeface="DM Sans" pitchFamily="2" charset="77"/>
      <p:regular r:id="rId30"/>
      <p:bold r:id="rId31"/>
      <p:italic r:id="rId32"/>
      <p:boldItalic r:id="rId33"/>
    </p:embeddedFont>
    <p:embeddedFont>
      <p:font typeface="DM Sans Bold" pitchFamily="2" charset="77"/>
      <p:regular r:id="rId34"/>
      <p:bold r:id="rId35"/>
    </p:embeddedFont>
    <p:embeddedFont>
      <p:font typeface="DM Serif Display" pitchFamily="2" charset="0"/>
      <p:regular r:id="rId36"/>
      <p:italic r:id="rId37"/>
    </p:embeddedFont>
    <p:embeddedFont>
      <p:font typeface="Open Sans" panose="020B0606030504020204" pitchFamily="34" charset="0"/>
      <p:regular r:id="rId38"/>
      <p:bold r:id="rId39"/>
      <p:italic r:id="rId40"/>
      <p:boldItalic r:id="rId41"/>
    </p:embeddedFont>
    <p:embeddedFont>
      <p:font typeface="Open Sauce" panose="020F0502020204030204" pitchFamily="34" charset="0"/>
      <p:regular r:id="rId42"/>
      <p:bold r:id="rId43"/>
      <p:italic r:id="rId44"/>
      <p:boldItalic r:id="rId45"/>
    </p:embeddedFont>
    <p:embeddedFont>
      <p:font typeface="Playfair Display" pitchFamily="2" charset="77"/>
      <p:regular r:id="rId46"/>
      <p:bold r:id="rId47"/>
      <p:italic r:id="rId48"/>
      <p:boldItalic r:id="rId49"/>
    </p:embeddedFont>
    <p:embeddedFont>
      <p:font typeface="Playfair Display Bold"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80" d="100"/>
          <a:sy n="80" d="100"/>
        </p:scale>
        <p:origin x="824" y="200"/>
      </p:cViewPr>
      <p:guideLst>
        <p:guide orient="horz" pos="2280"/>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29E69-82EA-1844-B945-96B67988B48E}" type="doc">
      <dgm:prSet loTypeId="urn:microsoft.com/office/officeart/2005/8/layout/venn1" loCatId="" qsTypeId="urn:microsoft.com/office/officeart/2005/8/quickstyle/simple1" qsCatId="simple" csTypeId="urn:microsoft.com/office/officeart/2005/8/colors/accent1_4" csCatId="accent1" phldr="1"/>
      <dgm:spPr/>
    </dgm:pt>
    <dgm:pt modelId="{85FD391D-C840-2447-B091-CCB999889AA2}">
      <dgm:prSet phldrT="[Text]" custT="1"/>
      <dgm:spPr>
        <a:solidFill>
          <a:schemeClr val="bg2">
            <a:lumMod val="90000"/>
            <a:alpha val="52000"/>
          </a:schemeClr>
        </a:solidFill>
        <a:ln>
          <a:noFill/>
        </a:ln>
      </dgm:spPr>
      <dgm:t>
        <a:bodyPr/>
        <a:lstStyle/>
        <a:p>
          <a:endParaRPr lang="de-DE" sz="2800">
            <a:solidFill>
              <a:schemeClr val="tx1">
                <a:lumMod val="75000"/>
                <a:lumOff val="25000"/>
              </a:schemeClr>
            </a:solidFill>
          </a:endParaRPr>
        </a:p>
      </dgm:t>
    </dgm:pt>
    <dgm:pt modelId="{9C629CC2-EDDA-AA4F-909C-61776ED163AA}" type="parTrans" cxnId="{823B850F-EEB6-6648-A266-4BA6474B27D8}">
      <dgm:prSet/>
      <dgm:spPr/>
      <dgm:t>
        <a:bodyPr/>
        <a:lstStyle/>
        <a:p>
          <a:endParaRPr lang="de-DE"/>
        </a:p>
      </dgm:t>
    </dgm:pt>
    <dgm:pt modelId="{4FC37A02-B873-8349-A9CA-A4B636CD414E}" type="sibTrans" cxnId="{823B850F-EEB6-6648-A266-4BA6474B27D8}">
      <dgm:prSet/>
      <dgm:spPr/>
      <dgm:t>
        <a:bodyPr/>
        <a:lstStyle/>
        <a:p>
          <a:endParaRPr lang="de-DE"/>
        </a:p>
      </dgm:t>
    </dgm:pt>
    <dgm:pt modelId="{5F6E1770-CC59-524F-BD80-DB012572788B}">
      <dgm:prSet phldrT="[Text]" custT="1"/>
      <dgm:spPr>
        <a:solidFill>
          <a:schemeClr val="bg2">
            <a:lumMod val="90000"/>
            <a:alpha val="30010"/>
          </a:schemeClr>
        </a:solidFill>
        <a:ln>
          <a:noFill/>
        </a:ln>
      </dgm:spPr>
      <dgm:t>
        <a:bodyPr/>
        <a:lstStyle/>
        <a:p>
          <a:endParaRPr lang="de-DE" sz="2700" b="1"/>
        </a:p>
      </dgm:t>
    </dgm:pt>
    <dgm:pt modelId="{A13F305A-7992-E44B-A941-B7D81DB7865D}" type="parTrans" cxnId="{55427944-1767-2146-B7A4-37B9A318D0FF}">
      <dgm:prSet/>
      <dgm:spPr/>
      <dgm:t>
        <a:bodyPr/>
        <a:lstStyle/>
        <a:p>
          <a:endParaRPr lang="de-DE"/>
        </a:p>
      </dgm:t>
    </dgm:pt>
    <dgm:pt modelId="{FEAB3BD1-A4B2-A842-A5A0-AFE13C2813F3}" type="sibTrans" cxnId="{55427944-1767-2146-B7A4-37B9A318D0FF}">
      <dgm:prSet/>
      <dgm:spPr/>
      <dgm:t>
        <a:bodyPr/>
        <a:lstStyle/>
        <a:p>
          <a:endParaRPr lang="de-DE"/>
        </a:p>
      </dgm:t>
    </dgm:pt>
    <dgm:pt modelId="{9B745DA8-06CB-9343-85EE-576FDB03018E}">
      <dgm:prSet phldrT="[Text]"/>
      <dgm:spPr>
        <a:solidFill>
          <a:schemeClr val="bg2">
            <a:lumMod val="75000"/>
            <a:alpha val="30010"/>
          </a:schemeClr>
        </a:solidFill>
        <a:ln>
          <a:noFill/>
        </a:ln>
      </dgm:spPr>
      <dgm:t>
        <a:bodyPr/>
        <a:lstStyle/>
        <a:p>
          <a:endParaRPr lang="de-DE" b="1"/>
        </a:p>
      </dgm:t>
    </dgm:pt>
    <dgm:pt modelId="{403A6AA2-1AE0-0B44-81CB-0026A7D5CDFE}" type="parTrans" cxnId="{9DBDF929-C550-454B-8F2F-CFEC7563B3BB}">
      <dgm:prSet/>
      <dgm:spPr/>
      <dgm:t>
        <a:bodyPr/>
        <a:lstStyle/>
        <a:p>
          <a:endParaRPr lang="de-DE"/>
        </a:p>
      </dgm:t>
    </dgm:pt>
    <dgm:pt modelId="{E2A253AE-3F80-3F41-B50C-E3E795009812}" type="sibTrans" cxnId="{9DBDF929-C550-454B-8F2F-CFEC7563B3BB}">
      <dgm:prSet/>
      <dgm:spPr/>
      <dgm:t>
        <a:bodyPr/>
        <a:lstStyle/>
        <a:p>
          <a:endParaRPr lang="de-DE"/>
        </a:p>
      </dgm:t>
    </dgm:pt>
    <dgm:pt modelId="{CE8B60CE-F0AD-1749-82DD-49C381111123}" type="pres">
      <dgm:prSet presAssocID="{CA029E69-82EA-1844-B945-96B67988B48E}" presName="compositeShape" presStyleCnt="0">
        <dgm:presLayoutVars>
          <dgm:chMax val="7"/>
          <dgm:dir/>
          <dgm:resizeHandles val="exact"/>
        </dgm:presLayoutVars>
      </dgm:prSet>
      <dgm:spPr/>
    </dgm:pt>
    <dgm:pt modelId="{744DB29A-67F2-FE42-A1B4-58A4C5B0C496}" type="pres">
      <dgm:prSet presAssocID="{85FD391D-C840-2447-B091-CCB999889AA2}" presName="circ1" presStyleLbl="vennNode1" presStyleIdx="0" presStyleCnt="3" custScaleX="110065" custScaleY="110065" custLinFactNeighborX="-2168" custLinFactNeighborY="6150"/>
      <dgm:spPr/>
    </dgm:pt>
    <dgm:pt modelId="{1CCF9CC4-41CC-B04F-A8CF-60ABD0E5D895}" type="pres">
      <dgm:prSet presAssocID="{85FD391D-C840-2447-B091-CCB999889AA2}" presName="circ1Tx" presStyleLbl="revTx" presStyleIdx="0" presStyleCnt="0">
        <dgm:presLayoutVars>
          <dgm:chMax val="0"/>
          <dgm:chPref val="0"/>
          <dgm:bulletEnabled val="1"/>
        </dgm:presLayoutVars>
      </dgm:prSet>
      <dgm:spPr/>
    </dgm:pt>
    <dgm:pt modelId="{3C4CD8E8-D73B-E54E-A281-4534D436F2DC}" type="pres">
      <dgm:prSet presAssocID="{5F6E1770-CC59-524F-BD80-DB012572788B}" presName="circ2" presStyleLbl="vennNode1" presStyleIdx="1" presStyleCnt="3" custScaleX="110065" custScaleY="110065" custLinFactNeighborX="15987" custLinFactNeighborY="-1519"/>
      <dgm:spPr/>
    </dgm:pt>
    <dgm:pt modelId="{05E1349E-C0BF-9A4A-B247-BBF1563CC3C8}" type="pres">
      <dgm:prSet presAssocID="{5F6E1770-CC59-524F-BD80-DB012572788B}" presName="circ2Tx" presStyleLbl="revTx" presStyleIdx="0" presStyleCnt="0">
        <dgm:presLayoutVars>
          <dgm:chMax val="0"/>
          <dgm:chPref val="0"/>
          <dgm:bulletEnabled val="1"/>
        </dgm:presLayoutVars>
      </dgm:prSet>
      <dgm:spPr/>
    </dgm:pt>
    <dgm:pt modelId="{9A92094A-0067-9B47-ACA0-76232F9613A0}" type="pres">
      <dgm:prSet presAssocID="{9B745DA8-06CB-9343-85EE-576FDB03018E}" presName="circ3" presStyleLbl="vennNode1" presStyleIdx="2" presStyleCnt="3" custScaleX="110065" custScaleY="110065" custLinFactNeighborX="-20408" custLinFactNeighborY="-448"/>
      <dgm:spPr/>
    </dgm:pt>
    <dgm:pt modelId="{D179059A-CF12-6444-AA25-89F2357A7607}" type="pres">
      <dgm:prSet presAssocID="{9B745DA8-06CB-9343-85EE-576FDB03018E}" presName="circ3Tx" presStyleLbl="revTx" presStyleIdx="0" presStyleCnt="0">
        <dgm:presLayoutVars>
          <dgm:chMax val="0"/>
          <dgm:chPref val="0"/>
          <dgm:bulletEnabled val="1"/>
        </dgm:presLayoutVars>
      </dgm:prSet>
      <dgm:spPr/>
    </dgm:pt>
  </dgm:ptLst>
  <dgm:cxnLst>
    <dgm:cxn modelId="{823B850F-EEB6-6648-A266-4BA6474B27D8}" srcId="{CA029E69-82EA-1844-B945-96B67988B48E}" destId="{85FD391D-C840-2447-B091-CCB999889AA2}" srcOrd="0" destOrd="0" parTransId="{9C629CC2-EDDA-AA4F-909C-61776ED163AA}" sibTransId="{4FC37A02-B873-8349-A9CA-A4B636CD414E}"/>
    <dgm:cxn modelId="{A56F801C-A1B4-9845-9606-5385C9620E3E}" type="presOf" srcId="{85FD391D-C840-2447-B091-CCB999889AA2}" destId="{744DB29A-67F2-FE42-A1B4-58A4C5B0C496}" srcOrd="0" destOrd="0" presId="urn:microsoft.com/office/officeart/2005/8/layout/venn1"/>
    <dgm:cxn modelId="{9DBDF929-C550-454B-8F2F-CFEC7563B3BB}" srcId="{CA029E69-82EA-1844-B945-96B67988B48E}" destId="{9B745DA8-06CB-9343-85EE-576FDB03018E}" srcOrd="2" destOrd="0" parTransId="{403A6AA2-1AE0-0B44-81CB-0026A7D5CDFE}" sibTransId="{E2A253AE-3F80-3F41-B50C-E3E795009812}"/>
    <dgm:cxn modelId="{B9811B35-DBCC-ED47-B721-57C1F91D53AF}" type="presOf" srcId="{5F6E1770-CC59-524F-BD80-DB012572788B}" destId="{3C4CD8E8-D73B-E54E-A281-4534D436F2DC}" srcOrd="0" destOrd="0" presId="urn:microsoft.com/office/officeart/2005/8/layout/venn1"/>
    <dgm:cxn modelId="{55427944-1767-2146-B7A4-37B9A318D0FF}" srcId="{CA029E69-82EA-1844-B945-96B67988B48E}" destId="{5F6E1770-CC59-524F-BD80-DB012572788B}" srcOrd="1" destOrd="0" parTransId="{A13F305A-7992-E44B-A941-B7D81DB7865D}" sibTransId="{FEAB3BD1-A4B2-A842-A5A0-AFE13C2813F3}"/>
    <dgm:cxn modelId="{FDCDA048-FBC6-6446-8A65-981C47DD52BC}" type="presOf" srcId="{85FD391D-C840-2447-B091-CCB999889AA2}" destId="{1CCF9CC4-41CC-B04F-A8CF-60ABD0E5D895}" srcOrd="1" destOrd="0" presId="urn:microsoft.com/office/officeart/2005/8/layout/venn1"/>
    <dgm:cxn modelId="{E56248B3-8FAC-1C4B-9154-09D6300B4482}" type="presOf" srcId="{9B745DA8-06CB-9343-85EE-576FDB03018E}" destId="{9A92094A-0067-9B47-ACA0-76232F9613A0}" srcOrd="0" destOrd="0" presId="urn:microsoft.com/office/officeart/2005/8/layout/venn1"/>
    <dgm:cxn modelId="{FE557BC6-3325-214D-A64D-71BE4368B7C9}" type="presOf" srcId="{CA029E69-82EA-1844-B945-96B67988B48E}" destId="{CE8B60CE-F0AD-1749-82DD-49C381111123}" srcOrd="0" destOrd="0" presId="urn:microsoft.com/office/officeart/2005/8/layout/venn1"/>
    <dgm:cxn modelId="{C4C555F2-E36A-3D42-8569-9DFC6C762DF8}" type="presOf" srcId="{5F6E1770-CC59-524F-BD80-DB012572788B}" destId="{05E1349E-C0BF-9A4A-B247-BBF1563CC3C8}" srcOrd="1" destOrd="0" presId="urn:microsoft.com/office/officeart/2005/8/layout/venn1"/>
    <dgm:cxn modelId="{6685E4FC-E44C-0742-9F32-37333D5981CC}" type="presOf" srcId="{9B745DA8-06CB-9343-85EE-576FDB03018E}" destId="{D179059A-CF12-6444-AA25-89F2357A7607}" srcOrd="1" destOrd="0" presId="urn:microsoft.com/office/officeart/2005/8/layout/venn1"/>
    <dgm:cxn modelId="{CF2E9942-6DF9-1846-A770-43502C2B7481}" type="presParOf" srcId="{CE8B60CE-F0AD-1749-82DD-49C381111123}" destId="{744DB29A-67F2-FE42-A1B4-58A4C5B0C496}" srcOrd="0" destOrd="0" presId="urn:microsoft.com/office/officeart/2005/8/layout/venn1"/>
    <dgm:cxn modelId="{872C9368-506C-6B47-A274-69740276A55F}" type="presParOf" srcId="{CE8B60CE-F0AD-1749-82DD-49C381111123}" destId="{1CCF9CC4-41CC-B04F-A8CF-60ABD0E5D895}" srcOrd="1" destOrd="0" presId="urn:microsoft.com/office/officeart/2005/8/layout/venn1"/>
    <dgm:cxn modelId="{0324BF3E-CD8C-7D4D-8C1E-D368BFCED5B6}" type="presParOf" srcId="{CE8B60CE-F0AD-1749-82DD-49C381111123}" destId="{3C4CD8E8-D73B-E54E-A281-4534D436F2DC}" srcOrd="2" destOrd="0" presId="urn:microsoft.com/office/officeart/2005/8/layout/venn1"/>
    <dgm:cxn modelId="{CB11C7D6-947F-0349-B39A-686F0EC0D272}" type="presParOf" srcId="{CE8B60CE-F0AD-1749-82DD-49C381111123}" destId="{05E1349E-C0BF-9A4A-B247-BBF1563CC3C8}" srcOrd="3" destOrd="0" presId="urn:microsoft.com/office/officeart/2005/8/layout/venn1"/>
    <dgm:cxn modelId="{CBC2DE9A-6DAA-004E-8693-893872EFDD7E}" type="presParOf" srcId="{CE8B60CE-F0AD-1749-82DD-49C381111123}" destId="{9A92094A-0067-9B47-ACA0-76232F9613A0}" srcOrd="4" destOrd="0" presId="urn:microsoft.com/office/officeart/2005/8/layout/venn1"/>
    <dgm:cxn modelId="{06BD9C62-F860-904D-A6FB-F18DCD5E7405}" type="presParOf" srcId="{CE8B60CE-F0AD-1749-82DD-49C381111123}" destId="{D179059A-CF12-6444-AA25-89F2357A760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DB29A-67F2-FE42-A1B4-58A4C5B0C496}">
      <dsp:nvSpPr>
        <dsp:cNvPr id="0" name=""/>
        <dsp:cNvSpPr/>
      </dsp:nvSpPr>
      <dsp:spPr>
        <a:xfrm>
          <a:off x="3424331" y="149501"/>
          <a:ext cx="5140815" cy="5140815"/>
        </a:xfrm>
        <a:prstGeom prst="ellipse">
          <a:avLst/>
        </a:prstGeom>
        <a:solidFill>
          <a:schemeClr val="bg2">
            <a:lumMod val="90000"/>
            <a:alpha val="52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de-DE" sz="2800" kern="1200">
            <a:solidFill>
              <a:schemeClr val="tx1">
                <a:lumMod val="75000"/>
                <a:lumOff val="25000"/>
              </a:schemeClr>
            </a:solidFill>
          </a:endParaRPr>
        </a:p>
      </dsp:txBody>
      <dsp:txXfrm>
        <a:off x="4109773" y="1049144"/>
        <a:ext cx="3769931" cy="2313366"/>
      </dsp:txXfrm>
    </dsp:sp>
    <dsp:sp modelId="{3C4CD8E8-D73B-E54E-A281-4534D436F2DC}">
      <dsp:nvSpPr>
        <dsp:cNvPr id="0" name=""/>
        <dsp:cNvSpPr/>
      </dsp:nvSpPr>
      <dsp:spPr>
        <a:xfrm>
          <a:off x="5957645" y="2710497"/>
          <a:ext cx="5140815" cy="5140815"/>
        </a:xfrm>
        <a:prstGeom prst="ellipse">
          <a:avLst/>
        </a:prstGeom>
        <a:solidFill>
          <a:schemeClr val="bg2">
            <a:lumMod val="90000"/>
            <a:alpha val="3001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de-DE" sz="2700" b="1" kern="1200"/>
        </a:p>
      </dsp:txBody>
      <dsp:txXfrm>
        <a:off x="7529878" y="4038541"/>
        <a:ext cx="3084489" cy="2827448"/>
      </dsp:txXfrm>
    </dsp:sp>
    <dsp:sp modelId="{9A92094A-0067-9B47-ACA0-76232F9613A0}">
      <dsp:nvSpPr>
        <dsp:cNvPr id="0" name=""/>
        <dsp:cNvSpPr/>
      </dsp:nvSpPr>
      <dsp:spPr>
        <a:xfrm>
          <a:off x="887046" y="2760521"/>
          <a:ext cx="5140815" cy="5140815"/>
        </a:xfrm>
        <a:prstGeom prst="ellipse">
          <a:avLst/>
        </a:prstGeom>
        <a:solidFill>
          <a:schemeClr val="bg2">
            <a:lumMod val="75000"/>
            <a:alpha val="3001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de-DE" sz="6500" b="1" kern="1200"/>
        </a:p>
      </dsp:txBody>
      <dsp:txXfrm>
        <a:off x="1371140" y="4088564"/>
        <a:ext cx="3084489" cy="28274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3D89B-B286-4944-9A73-64BE085F399F}" type="datetimeFigureOut">
              <a:rPr lang="de-DE" smtClean="0"/>
              <a:t>23.01.26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FD41B-70B8-DD46-B417-041CB137CC40}" type="slidenum">
              <a:rPr lang="de-DE" smtClean="0"/>
              <a:t>‹Nr.›</a:t>
            </a:fld>
            <a:endParaRPr lang="de-DE"/>
          </a:p>
        </p:txBody>
      </p:sp>
    </p:spTree>
    <p:extLst>
      <p:ext uri="{BB962C8B-B14F-4D97-AF65-F5344CB8AC3E}">
        <p14:creationId xmlns:p14="http://schemas.microsoft.com/office/powerpoint/2010/main" val="337491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8FD41B-70B8-DD46-B417-041CB137CC40}" type="slidenum">
              <a:rPr lang="de-DE" smtClean="0"/>
              <a:t>1</a:t>
            </a:fld>
            <a:endParaRPr lang="de-DE"/>
          </a:p>
        </p:txBody>
      </p:sp>
    </p:spTree>
    <p:extLst>
      <p:ext uri="{BB962C8B-B14F-4D97-AF65-F5344CB8AC3E}">
        <p14:creationId xmlns:p14="http://schemas.microsoft.com/office/powerpoint/2010/main" val="741206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48FD41B-70B8-DD46-B417-041CB137CC40}" type="slidenum">
              <a:rPr lang="de-DE" smtClean="0"/>
              <a:t>13</a:t>
            </a:fld>
            <a:endParaRPr lang="de-DE"/>
          </a:p>
        </p:txBody>
      </p:sp>
    </p:spTree>
    <p:extLst>
      <p:ext uri="{BB962C8B-B14F-4D97-AF65-F5344CB8AC3E}">
        <p14:creationId xmlns:p14="http://schemas.microsoft.com/office/powerpoint/2010/main" val="122029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8743C27-95F3-554B-B2B0-BFE4F335C4CE}" type="slidenum">
              <a:rPr lang="de-DE" smtClean="0"/>
              <a:t>16</a:t>
            </a:fld>
            <a:endParaRPr lang="de-DE"/>
          </a:p>
        </p:txBody>
      </p:sp>
    </p:spTree>
    <p:extLst>
      <p:ext uri="{BB962C8B-B14F-4D97-AF65-F5344CB8AC3E}">
        <p14:creationId xmlns:p14="http://schemas.microsoft.com/office/powerpoint/2010/main" val="229190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185E7-B597-B117-1A3E-F9ABFA9777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528070-1615-18E3-C590-E9863269386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2D6C30E-527B-30B0-7A1D-8EBCEED97A7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E14495D-7FEE-43FB-8AC8-475CBD94D7B9}"/>
              </a:ext>
            </a:extLst>
          </p:cNvPr>
          <p:cNvSpPr>
            <a:spLocks noGrp="1"/>
          </p:cNvSpPr>
          <p:nvPr>
            <p:ph type="sldNum" sz="quarter" idx="5"/>
          </p:nvPr>
        </p:nvSpPr>
        <p:spPr/>
        <p:txBody>
          <a:bodyPr/>
          <a:lstStyle/>
          <a:p>
            <a:fld id="{448FD41B-70B8-DD46-B417-041CB137CC40}" type="slidenum">
              <a:rPr lang="de-DE" smtClean="0"/>
              <a:t>17</a:t>
            </a:fld>
            <a:endParaRPr lang="de-DE"/>
          </a:p>
        </p:txBody>
      </p:sp>
    </p:spTree>
    <p:extLst>
      <p:ext uri="{BB962C8B-B14F-4D97-AF65-F5344CB8AC3E}">
        <p14:creationId xmlns:p14="http://schemas.microsoft.com/office/powerpoint/2010/main" val="2809916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14D9-AE0C-526D-97EC-C361024826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1CF7E3-5598-3408-9CFB-00B99FAA404B}"/>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8E163C1-3BDB-3451-18EA-C6ACC20D4E02}"/>
              </a:ext>
            </a:extLst>
          </p:cNvPr>
          <p:cNvSpPr>
            <a:spLocks noGrp="1"/>
          </p:cNvSpPr>
          <p:nvPr>
            <p:ph type="body" idx="1"/>
          </p:nvPr>
        </p:nvSpPr>
        <p:spPr/>
        <p:txBody>
          <a:bodyPr/>
          <a:lstStyle/>
          <a:p>
            <a:r>
              <a:rPr lang="de-DE" sz="1200" b="1" i="0" u="none" strike="noStrike" kern="1200">
                <a:solidFill>
                  <a:schemeClr val="tx1"/>
                </a:solidFill>
                <a:effectLst/>
                <a:latin typeface="+mn-lt"/>
                <a:ea typeface="+mn-ea"/>
                <a:cs typeface="+mn-cs"/>
              </a:rPr>
              <a:t>Gemeinsam die Versorgung verändern</a:t>
            </a:r>
          </a:p>
          <a:p>
            <a:r>
              <a:rPr lang="de-DE" sz="1200" b="1" i="0" u="none" strike="noStrike" kern="1200">
                <a:solidFill>
                  <a:schemeClr val="tx1"/>
                </a:solidFill>
                <a:effectLst/>
                <a:latin typeface="+mn-lt"/>
                <a:ea typeface="+mn-ea"/>
                <a:cs typeface="+mn-cs"/>
              </a:rPr>
              <a:t>Gemeinsames Ziel:</a:t>
            </a:r>
            <a:r>
              <a:rPr lang="de-DE" sz="1200" b="0" i="0" u="none" strike="noStrike" kern="1200">
                <a:solidFill>
                  <a:schemeClr val="tx1"/>
                </a:solidFill>
                <a:effectLst/>
                <a:latin typeface="+mn-lt"/>
                <a:ea typeface="+mn-ea"/>
                <a:cs typeface="+mn-cs"/>
              </a:rPr>
              <a:t> Patient Journey verkürzen, Versorgung verbessern, Vertrauen stärken.</a:t>
            </a:r>
          </a:p>
          <a:p>
            <a:r>
              <a:rPr lang="de-DE" sz="1200" b="1" i="0" u="none" strike="noStrike" kern="1200">
                <a:solidFill>
                  <a:schemeClr val="tx1"/>
                </a:solidFill>
                <a:effectLst/>
                <a:latin typeface="+mn-lt"/>
                <a:ea typeface="+mn-ea"/>
                <a:cs typeface="+mn-cs"/>
              </a:rPr>
              <a:t>Wie wir das erreichen:</a:t>
            </a:r>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Awareness-Kampagnen und Fokuswochen</a:t>
            </a:r>
          </a:p>
          <a:p>
            <a:r>
              <a:rPr lang="de-DE" sz="1200" b="0" i="0" u="none" strike="noStrike" kern="1200">
                <a:solidFill>
                  <a:schemeClr val="tx1"/>
                </a:solidFill>
                <a:effectLst/>
                <a:latin typeface="+mn-lt"/>
                <a:ea typeface="+mn-ea"/>
                <a:cs typeface="+mn-cs"/>
              </a:rPr>
              <a:t>Advisory Boards &amp; Expert Talks</a:t>
            </a:r>
          </a:p>
          <a:p>
            <a:r>
              <a:rPr lang="de-DE" sz="1200" b="0" i="0" u="none" strike="noStrike" kern="1200">
                <a:solidFill>
                  <a:schemeClr val="tx1"/>
                </a:solidFill>
                <a:effectLst/>
                <a:latin typeface="+mn-lt"/>
                <a:ea typeface="+mn-ea"/>
                <a:cs typeface="+mn-cs"/>
              </a:rPr>
              <a:t>Co-</a:t>
            </a:r>
            <a:r>
              <a:rPr lang="de-DE" sz="1200" b="0" i="0" u="none" strike="noStrike" kern="1200" err="1">
                <a:solidFill>
                  <a:schemeClr val="tx1"/>
                </a:solidFill>
                <a:effectLst/>
                <a:latin typeface="+mn-lt"/>
                <a:ea typeface="+mn-ea"/>
                <a:cs typeface="+mn-cs"/>
              </a:rPr>
              <a:t>Creation</a:t>
            </a:r>
            <a:r>
              <a:rPr lang="de-DE" sz="1200" b="0" i="0" u="none" strike="noStrike" kern="1200">
                <a:solidFill>
                  <a:schemeClr val="tx1"/>
                </a:solidFill>
                <a:effectLst/>
                <a:latin typeface="+mn-lt"/>
                <a:ea typeface="+mn-ea"/>
                <a:cs typeface="+mn-cs"/>
              </a:rPr>
              <a:t> im NIK Campus</a:t>
            </a:r>
          </a:p>
          <a:p>
            <a:r>
              <a:rPr lang="de-DE" sz="1200" b="0" i="0" u="none" strike="noStrike" kern="1200">
                <a:solidFill>
                  <a:schemeClr val="tx1"/>
                </a:solidFill>
                <a:effectLst/>
                <a:latin typeface="+mn-lt"/>
                <a:ea typeface="+mn-ea"/>
                <a:cs typeface="+mn-cs"/>
              </a:rPr>
              <a:t>Edukative Kommunikation statt Produktwerbung</a:t>
            </a:r>
          </a:p>
          <a:p>
            <a:r>
              <a:rPr lang="de-DE" sz="1200" b="0" i="0" u="none" strike="noStrike" kern="1200">
                <a:solidFill>
                  <a:schemeClr val="tx1"/>
                </a:solidFill>
                <a:effectLst/>
                <a:latin typeface="+mn-lt"/>
                <a:ea typeface="+mn-ea"/>
                <a:cs typeface="+mn-cs"/>
              </a:rPr>
              <a:t>„Mittelmaß ist nicht normal – </a:t>
            </a:r>
            <a:r>
              <a:rPr lang="de-DE" sz="1200" b="0" i="0" u="none" strike="noStrike" kern="1200" err="1">
                <a:solidFill>
                  <a:schemeClr val="tx1"/>
                </a:solidFill>
                <a:effectLst/>
                <a:latin typeface="+mn-lt"/>
                <a:ea typeface="+mn-ea"/>
                <a:cs typeface="+mn-cs"/>
              </a:rPr>
              <a:t>Patient:innen</a:t>
            </a:r>
            <a:r>
              <a:rPr lang="de-DE" sz="1200" b="0" i="0" u="none" strike="noStrike" kern="1200">
                <a:solidFill>
                  <a:schemeClr val="tx1"/>
                </a:solidFill>
                <a:effectLst/>
                <a:latin typeface="+mn-lt"/>
                <a:ea typeface="+mn-ea"/>
                <a:cs typeface="+mn-cs"/>
              </a:rPr>
              <a:t> dürfen mehr erwarten.</a:t>
            </a:r>
            <a:br>
              <a:rPr lang="de-DE" sz="1200" b="0" i="0" u="none" strike="noStrike" kern="1200">
                <a:solidFill>
                  <a:schemeClr val="tx1"/>
                </a:solidFill>
                <a:effectLst/>
                <a:latin typeface="+mn-lt"/>
                <a:ea typeface="+mn-ea"/>
                <a:cs typeface="+mn-cs"/>
              </a:rPr>
            </a:br>
            <a:r>
              <a:rPr lang="de-DE" sz="1200" b="0" i="0" u="none" strike="noStrike" kern="1200">
                <a:solidFill>
                  <a:schemeClr val="tx1"/>
                </a:solidFill>
                <a:effectLst/>
                <a:latin typeface="+mn-lt"/>
                <a:ea typeface="+mn-ea"/>
                <a:cs typeface="+mn-cs"/>
              </a:rPr>
              <a:t>Und gemeinsam können wir das ermöglichen.“</a:t>
            </a:r>
          </a:p>
          <a:p>
            <a:endParaRPr lang="de-DE"/>
          </a:p>
        </p:txBody>
      </p:sp>
      <p:sp>
        <p:nvSpPr>
          <p:cNvPr id="4" name="Foliennummernplatzhalter 3">
            <a:extLst>
              <a:ext uri="{FF2B5EF4-FFF2-40B4-BE49-F238E27FC236}">
                <a16:creationId xmlns:a16="http://schemas.microsoft.com/office/drawing/2014/main" id="{490FC9D0-62FD-EF83-19F6-2F6ACF2C6DAD}"/>
              </a:ext>
            </a:extLst>
          </p:cNvPr>
          <p:cNvSpPr>
            <a:spLocks noGrp="1"/>
          </p:cNvSpPr>
          <p:nvPr>
            <p:ph type="sldNum" sz="quarter" idx="5"/>
          </p:nvPr>
        </p:nvSpPr>
        <p:spPr/>
        <p:txBody>
          <a:bodyPr/>
          <a:lstStyle/>
          <a:p>
            <a:fld id="{18743C27-95F3-554B-B2B0-BFE4F335C4CE}" type="slidenum">
              <a:rPr lang="de-DE" smtClean="0"/>
              <a:t>20</a:t>
            </a:fld>
            <a:endParaRPr lang="de-DE"/>
          </a:p>
        </p:txBody>
      </p:sp>
    </p:spTree>
    <p:extLst>
      <p:ext uri="{BB962C8B-B14F-4D97-AF65-F5344CB8AC3E}">
        <p14:creationId xmlns:p14="http://schemas.microsoft.com/office/powerpoint/2010/main" val="96677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C7047-D01A-6DBB-F668-7701F99E0B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8E7ABD-E3B7-9E61-C55F-A4C05CE8D89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E2E3A59-8252-1946-9CB1-F16D64336519}"/>
              </a:ext>
            </a:extLst>
          </p:cNvPr>
          <p:cNvSpPr>
            <a:spLocks noGrp="1"/>
          </p:cNvSpPr>
          <p:nvPr>
            <p:ph type="body" idx="1"/>
          </p:nvPr>
        </p:nvSpPr>
        <p:spPr/>
        <p:txBody>
          <a:bodyPr/>
          <a:lstStyle/>
          <a:p>
            <a:r>
              <a:rPr lang="de-DE" sz="1200" b="1" i="0" u="none" strike="noStrike" kern="1200">
                <a:solidFill>
                  <a:schemeClr val="tx1"/>
                </a:solidFill>
                <a:effectLst/>
                <a:latin typeface="+mn-lt"/>
                <a:ea typeface="+mn-ea"/>
                <a:cs typeface="+mn-cs"/>
              </a:rPr>
              <a:t>Co-</a:t>
            </a:r>
            <a:r>
              <a:rPr lang="de-DE" sz="1200" b="1" i="0" u="none" strike="noStrike" kern="1200" err="1">
                <a:solidFill>
                  <a:schemeClr val="tx1"/>
                </a:solidFill>
                <a:effectLst/>
                <a:latin typeface="+mn-lt"/>
                <a:ea typeface="+mn-ea"/>
                <a:cs typeface="+mn-cs"/>
              </a:rPr>
              <a:t>Creation</a:t>
            </a:r>
            <a:r>
              <a:rPr lang="de-DE" sz="1200" b="1" i="0" u="none" strike="noStrike" kern="1200">
                <a:solidFill>
                  <a:schemeClr val="tx1"/>
                </a:solidFill>
                <a:effectLst/>
                <a:latin typeface="+mn-lt"/>
                <a:ea typeface="+mn-ea"/>
                <a:cs typeface="+mn-cs"/>
              </a:rPr>
              <a:t> mit </a:t>
            </a:r>
            <a:r>
              <a:rPr lang="de-DE" sz="1200" b="1" i="0" u="none" strike="noStrike" kern="1200" err="1">
                <a:solidFill>
                  <a:schemeClr val="tx1"/>
                </a:solidFill>
                <a:effectLst/>
                <a:latin typeface="+mn-lt"/>
                <a:ea typeface="+mn-ea"/>
                <a:cs typeface="+mn-cs"/>
              </a:rPr>
              <a:t>Pharma</a:t>
            </a:r>
            <a:r>
              <a:rPr lang="de-DE" sz="1200" b="1" i="0" u="none" strike="noStrike" kern="1200">
                <a:solidFill>
                  <a:schemeClr val="tx1"/>
                </a:solidFill>
                <a:effectLst/>
                <a:latin typeface="+mn-lt"/>
                <a:ea typeface="+mn-ea"/>
                <a:cs typeface="+mn-cs"/>
              </a:rPr>
              <a:t> – aus der Praxis für die Praxis</a:t>
            </a:r>
          </a:p>
          <a:p>
            <a:r>
              <a:rPr lang="de-DE" sz="1200" b="1" i="0" u="none" strike="noStrike" kern="1200">
                <a:solidFill>
                  <a:schemeClr val="tx1"/>
                </a:solidFill>
                <a:effectLst/>
                <a:latin typeface="+mn-lt"/>
                <a:ea typeface="+mn-ea"/>
                <a:cs typeface="+mn-cs"/>
              </a:rPr>
              <a:t>Gemeinsam Wissen vermitteln, Vertrauen schaffen, Versorgung verbessern.</a:t>
            </a:r>
            <a:endParaRPr lang="de-DE" sz="1200" b="0" i="0" u="none" strike="noStrike" kern="1200">
              <a:solidFill>
                <a:schemeClr val="tx1"/>
              </a:solidFill>
              <a:effectLst/>
              <a:latin typeface="+mn-lt"/>
              <a:ea typeface="+mn-ea"/>
              <a:cs typeface="+mn-cs"/>
            </a:endParaRPr>
          </a:p>
          <a:p>
            <a:r>
              <a:rPr lang="de-DE" sz="1200" b="1" i="0" u="none" strike="noStrike" kern="1200">
                <a:solidFill>
                  <a:schemeClr val="tx1"/>
                </a:solidFill>
                <a:effectLst/>
                <a:latin typeface="+mn-lt"/>
                <a:ea typeface="+mn-ea"/>
                <a:cs typeface="+mn-cs"/>
              </a:rPr>
              <a:t>So arbeiten wir mit RX-Partnern:</a:t>
            </a:r>
            <a:endParaRPr lang="de-DE" sz="1200" b="0" i="0" u="none" strike="noStrike" kern="1200">
              <a:solidFill>
                <a:schemeClr val="tx1"/>
              </a:solidFill>
              <a:effectLst/>
              <a:latin typeface="+mn-lt"/>
              <a:ea typeface="+mn-ea"/>
              <a:cs typeface="+mn-cs"/>
            </a:endParaRPr>
          </a:p>
          <a:p>
            <a:r>
              <a:rPr lang="de-DE" sz="1200" b="1" i="0" u="none" strike="noStrike" kern="1200">
                <a:solidFill>
                  <a:schemeClr val="tx1"/>
                </a:solidFill>
                <a:effectLst/>
                <a:latin typeface="+mn-lt"/>
                <a:ea typeface="+mn-ea"/>
                <a:cs typeface="+mn-cs"/>
              </a:rPr>
              <a:t>Edukative Awareness-Kampagnen:</a:t>
            </a:r>
            <a:r>
              <a:rPr lang="de-DE" sz="1200" b="0" i="0" u="none" strike="noStrike" kern="1200">
                <a:solidFill>
                  <a:schemeClr val="tx1"/>
                </a:solidFill>
                <a:effectLst/>
                <a:latin typeface="+mn-lt"/>
                <a:ea typeface="+mn-ea"/>
                <a:cs typeface="+mn-cs"/>
              </a:rPr>
              <a:t> z. B. Fokuswochen zu Rheuma, CED, MS, Haut – mit patientenverständlicher Aufklärung.</a:t>
            </a:r>
          </a:p>
          <a:p>
            <a:r>
              <a:rPr lang="de-DE" sz="1200" b="1" i="0" u="none" strike="noStrike" kern="1200">
                <a:solidFill>
                  <a:schemeClr val="tx1"/>
                </a:solidFill>
                <a:effectLst/>
                <a:latin typeface="+mn-lt"/>
                <a:ea typeface="+mn-ea"/>
                <a:cs typeface="+mn-cs"/>
              </a:rPr>
              <a:t>Digitale Patientenreisen:</a:t>
            </a:r>
            <a:r>
              <a:rPr lang="de-DE" sz="1200" b="0" i="0" u="none" strike="noStrike" kern="1200">
                <a:solidFill>
                  <a:schemeClr val="tx1"/>
                </a:solidFill>
                <a:effectLst/>
                <a:latin typeface="+mn-lt"/>
                <a:ea typeface="+mn-ea"/>
                <a:cs typeface="+mn-cs"/>
              </a:rPr>
              <a:t> Informations- und Coaching-Module zur Therapietreue.</a:t>
            </a:r>
          </a:p>
          <a:p>
            <a:r>
              <a:rPr lang="de-DE" sz="1200" b="1" i="0" u="none" strike="noStrike" kern="1200">
                <a:solidFill>
                  <a:schemeClr val="tx1"/>
                </a:solidFill>
                <a:effectLst/>
                <a:latin typeface="+mn-lt"/>
                <a:ea typeface="+mn-ea"/>
                <a:cs typeface="+mn-cs"/>
              </a:rPr>
              <a:t>Adhärenz-Projekte:</a:t>
            </a:r>
            <a:r>
              <a:rPr lang="de-DE" sz="1200" b="0" i="0" u="none" strike="noStrike" kern="1200">
                <a:solidFill>
                  <a:schemeClr val="tx1"/>
                </a:solidFill>
                <a:effectLst/>
                <a:latin typeface="+mn-lt"/>
                <a:ea typeface="+mn-ea"/>
                <a:cs typeface="+mn-cs"/>
              </a:rPr>
              <a:t> Begleitung durch den Therapieprozess mit verständlichen Inhalten.</a:t>
            </a:r>
          </a:p>
          <a:p>
            <a:r>
              <a:rPr lang="de-DE" sz="1200" b="1" i="0" u="none" strike="noStrike" kern="1200">
                <a:solidFill>
                  <a:schemeClr val="tx1"/>
                </a:solidFill>
                <a:effectLst/>
                <a:latin typeface="+mn-lt"/>
                <a:ea typeface="+mn-ea"/>
                <a:cs typeface="+mn-cs"/>
              </a:rPr>
              <a:t>Workshops &amp; Webinare:</a:t>
            </a:r>
            <a:r>
              <a:rPr lang="de-DE" sz="1200" b="0" i="0" u="none" strike="noStrike" kern="1200">
                <a:solidFill>
                  <a:schemeClr val="tx1"/>
                </a:solidFill>
                <a:effectLst/>
                <a:latin typeface="+mn-lt"/>
                <a:ea typeface="+mn-ea"/>
                <a:cs typeface="+mn-cs"/>
              </a:rPr>
              <a:t> Gemeinsame Formate zu Kommunikation, Diagnosestellung, Lebensqualität.</a:t>
            </a:r>
          </a:p>
          <a:p>
            <a:r>
              <a:rPr lang="de-DE" sz="1200" b="1" i="0" u="none" strike="noStrike" kern="1200">
                <a:solidFill>
                  <a:schemeClr val="tx1"/>
                </a:solidFill>
                <a:effectLst/>
                <a:latin typeface="+mn-lt"/>
                <a:ea typeface="+mn-ea"/>
                <a:cs typeface="+mn-cs"/>
              </a:rPr>
              <a:t>Unser Vorteil:</a:t>
            </a:r>
            <a:r>
              <a:rPr lang="de-DE" sz="1200" b="0" i="0" u="none" strike="noStrike" kern="1200">
                <a:solidFill>
                  <a:schemeClr val="tx1"/>
                </a:solidFill>
                <a:effectLst/>
                <a:latin typeface="+mn-lt"/>
                <a:ea typeface="+mn-ea"/>
                <a:cs typeface="+mn-cs"/>
              </a:rPr>
              <a:t> Wir kombinieren die Perspektiven von </a:t>
            </a:r>
            <a:r>
              <a:rPr lang="de-DE" sz="1200" b="0" i="0" u="none" strike="noStrike" kern="1200" err="1">
                <a:solidFill>
                  <a:schemeClr val="tx1"/>
                </a:solidFill>
                <a:effectLst/>
                <a:latin typeface="+mn-lt"/>
                <a:ea typeface="+mn-ea"/>
                <a:cs typeface="+mn-cs"/>
              </a:rPr>
              <a:t>Patient:innen</a:t>
            </a:r>
            <a:r>
              <a:rPr lang="de-DE" sz="1200" b="0" i="0" u="none" strike="noStrike" kern="1200">
                <a:solidFill>
                  <a:schemeClr val="tx1"/>
                </a:solidFill>
                <a:effectLst/>
                <a:latin typeface="+mn-lt"/>
                <a:ea typeface="+mn-ea"/>
                <a:cs typeface="+mn-cs"/>
              </a:rPr>
              <a:t>, </a:t>
            </a:r>
            <a:r>
              <a:rPr lang="de-DE" sz="1200" b="0" i="0" u="none" strike="noStrike" kern="1200" err="1">
                <a:solidFill>
                  <a:schemeClr val="tx1"/>
                </a:solidFill>
                <a:effectLst/>
                <a:latin typeface="+mn-lt"/>
                <a:ea typeface="+mn-ea"/>
                <a:cs typeface="+mn-cs"/>
              </a:rPr>
              <a:t>Ärzt:innen</a:t>
            </a:r>
            <a:r>
              <a:rPr lang="de-DE" sz="1200" b="0" i="0" u="none" strike="noStrike" kern="1200">
                <a:solidFill>
                  <a:schemeClr val="tx1"/>
                </a:solidFill>
                <a:effectLst/>
                <a:latin typeface="+mn-lt"/>
                <a:ea typeface="+mn-ea"/>
                <a:cs typeface="+mn-cs"/>
              </a:rPr>
              <a:t> und Industrie – </a:t>
            </a:r>
            <a:r>
              <a:rPr lang="de-DE" sz="1200" b="0" i="0" u="none" strike="noStrike" kern="1200" err="1">
                <a:solidFill>
                  <a:schemeClr val="tx1"/>
                </a:solidFill>
                <a:effectLst/>
                <a:latin typeface="+mn-lt"/>
                <a:ea typeface="+mn-ea"/>
                <a:cs typeface="+mn-cs"/>
              </a:rPr>
              <a:t>compliant</a:t>
            </a:r>
            <a:r>
              <a:rPr lang="de-DE" sz="1200" b="0" i="0" u="none" strike="noStrike" kern="1200">
                <a:solidFill>
                  <a:schemeClr val="tx1"/>
                </a:solidFill>
                <a:effectLst/>
                <a:latin typeface="+mn-lt"/>
                <a:ea typeface="+mn-ea"/>
                <a:cs typeface="+mn-cs"/>
              </a:rPr>
              <a:t>, glaubwürdig, wirkungsvoll.</a:t>
            </a:r>
          </a:p>
          <a:p>
            <a:br>
              <a:rPr lang="de-DE"/>
            </a:br>
            <a:endParaRPr lang="de-DE"/>
          </a:p>
          <a:p>
            <a:r>
              <a:rPr lang="de-DE" sz="1200" b="1" i="0" u="none" strike="noStrike" kern="1200">
                <a:solidFill>
                  <a:schemeClr val="tx1"/>
                </a:solidFill>
                <a:effectLst/>
                <a:latin typeface="+mn-lt"/>
                <a:ea typeface="+mn-ea"/>
                <a:cs typeface="+mn-cs"/>
              </a:rPr>
              <a:t>📊 Was </a:t>
            </a:r>
            <a:r>
              <a:rPr lang="de-DE" sz="1200" b="1" i="0" u="none" strike="noStrike" kern="1200" err="1">
                <a:solidFill>
                  <a:schemeClr val="tx1"/>
                </a:solidFill>
                <a:effectLst/>
                <a:latin typeface="+mn-lt"/>
                <a:ea typeface="+mn-ea"/>
                <a:cs typeface="+mn-cs"/>
              </a:rPr>
              <a:t>Pharma</a:t>
            </a:r>
            <a:r>
              <a:rPr lang="de-DE" sz="1200" b="1" i="0" u="none" strike="noStrike" kern="1200">
                <a:solidFill>
                  <a:schemeClr val="tx1"/>
                </a:solidFill>
                <a:effectLst/>
                <a:latin typeface="+mn-lt"/>
                <a:ea typeface="+mn-ea"/>
                <a:cs typeface="+mn-cs"/>
              </a:rPr>
              <a:t> gewinnt</a:t>
            </a:r>
          </a:p>
          <a:p>
            <a:r>
              <a:rPr lang="de-DE" sz="1200" b="1" i="0" u="none" strike="noStrike" kern="1200">
                <a:solidFill>
                  <a:schemeClr val="tx1"/>
                </a:solidFill>
                <a:effectLst/>
                <a:latin typeface="+mn-lt"/>
                <a:ea typeface="+mn-ea"/>
                <a:cs typeface="+mn-cs"/>
              </a:rPr>
              <a:t>Von Werbung zu echtem Wert für </a:t>
            </a:r>
            <a:r>
              <a:rPr lang="de-DE" sz="1200" b="1" i="0" u="none" strike="noStrike" kern="1200" err="1">
                <a:solidFill>
                  <a:schemeClr val="tx1"/>
                </a:solidFill>
                <a:effectLst/>
                <a:latin typeface="+mn-lt"/>
                <a:ea typeface="+mn-ea"/>
                <a:cs typeface="+mn-cs"/>
              </a:rPr>
              <a:t>Patient:innen</a:t>
            </a:r>
            <a:r>
              <a:rPr lang="de-DE" sz="1200" b="1" i="0" u="none" strike="noStrike" kern="1200">
                <a:solidFill>
                  <a:schemeClr val="tx1"/>
                </a:solidFill>
                <a:effectLst/>
                <a:latin typeface="+mn-lt"/>
                <a:ea typeface="+mn-ea"/>
                <a:cs typeface="+mn-cs"/>
              </a:rPr>
              <a:t>.</a:t>
            </a:r>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Zugang zu relevanten Patientengruppen und echten </a:t>
            </a:r>
            <a:r>
              <a:rPr lang="de-DE" sz="1200" b="0" i="0" u="none" strike="noStrike" kern="1200" err="1">
                <a:solidFill>
                  <a:schemeClr val="tx1"/>
                </a:solidFill>
                <a:effectLst/>
                <a:latin typeface="+mn-lt"/>
                <a:ea typeface="+mn-ea"/>
                <a:cs typeface="+mn-cs"/>
              </a:rPr>
              <a:t>Insights</a:t>
            </a:r>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Glaubwürdige Plattform für edukative Inhalte</a:t>
            </a:r>
          </a:p>
          <a:p>
            <a:r>
              <a:rPr lang="de-DE" sz="1200" b="0" i="0" u="none" strike="noStrike" kern="1200">
                <a:solidFill>
                  <a:schemeClr val="tx1"/>
                </a:solidFill>
                <a:effectLst/>
                <a:latin typeface="+mn-lt"/>
                <a:ea typeface="+mn-ea"/>
                <a:cs typeface="+mn-cs"/>
              </a:rPr>
              <a:t>Imagegewinn durch partnerschaftliche Aufklärung</a:t>
            </a:r>
          </a:p>
          <a:p>
            <a:r>
              <a:rPr lang="de-DE" sz="1200" b="0" i="0" u="none" strike="noStrike" kern="1200">
                <a:solidFill>
                  <a:schemeClr val="tx1"/>
                </a:solidFill>
                <a:effectLst/>
                <a:latin typeface="+mn-lt"/>
                <a:ea typeface="+mn-ea"/>
                <a:cs typeface="+mn-cs"/>
              </a:rPr>
              <a:t>Stärkung von Therapieadhärenz und Arztkommunikation</a:t>
            </a:r>
          </a:p>
          <a:p>
            <a:r>
              <a:rPr lang="de-DE" sz="1200" b="0" i="0" u="none" strike="noStrike" kern="1200">
                <a:solidFill>
                  <a:schemeClr val="tx1"/>
                </a:solidFill>
                <a:effectLst/>
                <a:latin typeface="+mn-lt"/>
                <a:ea typeface="+mn-ea"/>
                <a:cs typeface="+mn-cs"/>
              </a:rPr>
              <a:t>Langfristige Patientenbindung durch edukativen Content</a:t>
            </a:r>
          </a:p>
          <a:p>
            <a:r>
              <a:rPr lang="de-DE" sz="1200" b="0" i="0" u="none" strike="noStrike" kern="1200">
                <a:solidFill>
                  <a:schemeClr val="tx1"/>
                </a:solidFill>
                <a:effectLst/>
                <a:latin typeface="+mn-lt"/>
                <a:ea typeface="+mn-ea"/>
                <a:cs typeface="+mn-cs"/>
              </a:rPr>
              <a:t>Positionierung als Treiber echter Versorgungstransformation</a:t>
            </a:r>
          </a:p>
          <a:p>
            <a:r>
              <a:rPr lang="de-DE" sz="1200" b="0" i="0" u="none" strike="noStrike" kern="1200">
                <a:solidFill>
                  <a:schemeClr val="tx1"/>
                </a:solidFill>
                <a:effectLst/>
                <a:latin typeface="+mn-lt"/>
                <a:ea typeface="+mn-ea"/>
                <a:cs typeface="+mn-cs"/>
              </a:rPr>
              <a:t>„</a:t>
            </a:r>
            <a:r>
              <a:rPr lang="de-DE" sz="1200" b="0" i="0" u="none" strike="noStrike" kern="1200" err="1">
                <a:solidFill>
                  <a:schemeClr val="tx1"/>
                </a:solidFill>
                <a:effectLst/>
                <a:latin typeface="+mn-lt"/>
                <a:ea typeface="+mn-ea"/>
                <a:cs typeface="+mn-cs"/>
              </a:rPr>
              <a:t>Pharma</a:t>
            </a:r>
            <a:r>
              <a:rPr lang="de-DE" sz="1200" b="0" i="0" u="none" strike="noStrike" kern="1200">
                <a:solidFill>
                  <a:schemeClr val="tx1"/>
                </a:solidFill>
                <a:effectLst/>
                <a:latin typeface="+mn-lt"/>
                <a:ea typeface="+mn-ea"/>
                <a:cs typeface="+mn-cs"/>
              </a:rPr>
              <a:t> + NIK: gemeinsam für informierte, motivierte und therapietreue </a:t>
            </a:r>
            <a:r>
              <a:rPr lang="de-DE" sz="1200" b="0" i="0" u="none" strike="noStrike" kern="1200" err="1">
                <a:solidFill>
                  <a:schemeClr val="tx1"/>
                </a:solidFill>
                <a:effectLst/>
                <a:latin typeface="+mn-lt"/>
                <a:ea typeface="+mn-ea"/>
                <a:cs typeface="+mn-cs"/>
              </a:rPr>
              <a:t>Patient:innen</a:t>
            </a:r>
            <a:r>
              <a:rPr lang="de-DE" sz="1200" b="0" i="0" u="none" strike="noStrike" kern="1200">
                <a:solidFill>
                  <a:schemeClr val="tx1"/>
                </a:solidFill>
                <a:effectLst/>
                <a:latin typeface="+mn-lt"/>
                <a:ea typeface="+mn-ea"/>
                <a:cs typeface="+mn-cs"/>
              </a:rPr>
              <a:t>.“</a:t>
            </a:r>
          </a:p>
          <a:p>
            <a:br>
              <a:rPr lang="de-DE"/>
            </a:br>
            <a:endParaRPr lang="de-DE"/>
          </a:p>
        </p:txBody>
      </p:sp>
      <p:sp>
        <p:nvSpPr>
          <p:cNvPr id="4" name="Foliennummernplatzhalter 3">
            <a:extLst>
              <a:ext uri="{FF2B5EF4-FFF2-40B4-BE49-F238E27FC236}">
                <a16:creationId xmlns:a16="http://schemas.microsoft.com/office/drawing/2014/main" id="{AD309B82-035B-233B-3616-DDD96BBD5DD6}"/>
              </a:ext>
            </a:extLst>
          </p:cNvPr>
          <p:cNvSpPr>
            <a:spLocks noGrp="1"/>
          </p:cNvSpPr>
          <p:nvPr>
            <p:ph type="sldNum" sz="quarter" idx="5"/>
          </p:nvPr>
        </p:nvSpPr>
        <p:spPr/>
        <p:txBody>
          <a:bodyPr/>
          <a:lstStyle/>
          <a:p>
            <a:fld id="{18743C27-95F3-554B-B2B0-BFE4F335C4CE}" type="slidenum">
              <a:rPr lang="de-DE" smtClean="0"/>
              <a:t>21</a:t>
            </a:fld>
            <a:endParaRPr lang="de-DE"/>
          </a:p>
        </p:txBody>
      </p:sp>
    </p:spTree>
    <p:extLst>
      <p:ext uri="{BB962C8B-B14F-4D97-AF65-F5344CB8AC3E}">
        <p14:creationId xmlns:p14="http://schemas.microsoft.com/office/powerpoint/2010/main" val="1564428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0D59-CAD0-79A8-D475-64BCC6C3A8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73831B-1A19-14F9-B66E-391B2397532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0276635-0AE9-6B7A-A78E-F11F98C623F1}"/>
              </a:ext>
            </a:extLst>
          </p:cNvPr>
          <p:cNvSpPr>
            <a:spLocks noGrp="1"/>
          </p:cNvSpPr>
          <p:nvPr>
            <p:ph type="body" idx="1"/>
          </p:nvPr>
        </p:nvSpPr>
        <p:spPr/>
        <p:txBody>
          <a:bodyPr/>
          <a:lstStyle/>
          <a:p>
            <a:pPr marL="342900" indent="-342900">
              <a:lnSpc>
                <a:spcPct val="200000"/>
              </a:lnSpc>
              <a:buFont typeface="Arial" panose="020B0604020202020204" pitchFamily="34" charset="0"/>
              <a:buChar char="•"/>
            </a:pPr>
            <a:r>
              <a:rPr lang="de-DE" sz="1200" spc="-36" noProof="0">
                <a:solidFill>
                  <a:srgbClr val="545454"/>
                </a:solidFill>
                <a:latin typeface="DM Sans"/>
                <a:sym typeface="Open Sauce"/>
              </a:rPr>
              <a:t>Mittelmaß ist nicht normal – Patient*innen dürfen mehr einfordern</a:t>
            </a:r>
          </a:p>
          <a:p>
            <a:pPr marL="342900" indent="-342900">
              <a:lnSpc>
                <a:spcPct val="200000"/>
              </a:lnSpc>
              <a:buFont typeface="Arial" panose="020B0604020202020204" pitchFamily="34" charset="0"/>
              <a:buChar char="•"/>
            </a:pPr>
            <a:r>
              <a:rPr lang="de-DE" sz="1200" spc="-36" noProof="0">
                <a:solidFill>
                  <a:srgbClr val="545454"/>
                </a:solidFill>
                <a:latin typeface="DM Sans"/>
                <a:sym typeface="Open Sauce"/>
              </a:rPr>
              <a:t>Ihre Chance: Ideen gemeinsam umsetzen, Kampagnen glaubwürdig kommunizieren</a:t>
            </a:r>
          </a:p>
          <a:p>
            <a:pPr marL="342900" indent="-342900">
              <a:lnSpc>
                <a:spcPct val="200000"/>
              </a:lnSpc>
              <a:buFont typeface="Arial" panose="020B0604020202020204" pitchFamily="34" charset="0"/>
              <a:buChar char="•"/>
            </a:pPr>
            <a:r>
              <a:rPr lang="de-DE" sz="1200" spc="-36" noProof="0">
                <a:solidFill>
                  <a:srgbClr val="545454"/>
                </a:solidFill>
                <a:latin typeface="DM Sans"/>
                <a:sym typeface="Open Sauce"/>
              </a:rPr>
              <a:t>Reichweite &amp; Netzwerk: Zugang zu Multiplikator*innen und Community</a:t>
            </a:r>
          </a:p>
          <a:p>
            <a:endParaRPr lang="de-DE"/>
          </a:p>
        </p:txBody>
      </p:sp>
      <p:sp>
        <p:nvSpPr>
          <p:cNvPr id="4" name="Foliennummernplatzhalter 3">
            <a:extLst>
              <a:ext uri="{FF2B5EF4-FFF2-40B4-BE49-F238E27FC236}">
                <a16:creationId xmlns:a16="http://schemas.microsoft.com/office/drawing/2014/main" id="{B0A1A17A-448A-6AF1-0BD7-E38A08FB6AE6}"/>
              </a:ext>
            </a:extLst>
          </p:cNvPr>
          <p:cNvSpPr>
            <a:spLocks noGrp="1"/>
          </p:cNvSpPr>
          <p:nvPr>
            <p:ph type="sldNum" sz="quarter" idx="5"/>
          </p:nvPr>
        </p:nvSpPr>
        <p:spPr/>
        <p:txBody>
          <a:bodyPr/>
          <a:lstStyle/>
          <a:p>
            <a:fld id="{18743C27-95F3-554B-B2B0-BFE4F335C4CE}" type="slidenum">
              <a:rPr lang="de-DE" smtClean="0"/>
              <a:t>22</a:t>
            </a:fld>
            <a:endParaRPr lang="de-DE"/>
          </a:p>
        </p:txBody>
      </p:sp>
    </p:spTree>
    <p:extLst>
      <p:ext uri="{BB962C8B-B14F-4D97-AF65-F5344CB8AC3E}">
        <p14:creationId xmlns:p14="http://schemas.microsoft.com/office/powerpoint/2010/main" val="676330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1572-256D-D516-33D5-4B80BDCA6B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A09225-8D9C-716A-ED7F-2AC85576561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C79B60C6-5684-A874-8553-1D5C01E3FE49}"/>
              </a:ext>
            </a:extLst>
          </p:cNvPr>
          <p:cNvSpPr>
            <a:spLocks noGrp="1"/>
          </p:cNvSpPr>
          <p:nvPr>
            <p:ph type="body" idx="1"/>
          </p:nvPr>
        </p:nvSpPr>
        <p:spPr/>
        <p:txBody>
          <a:bodyPr/>
          <a:lstStyle/>
          <a:p>
            <a:r>
              <a:rPr lang="de-DE" sz="1200" b="1" i="0" u="none" strike="noStrike" kern="1200">
                <a:solidFill>
                  <a:schemeClr val="tx1"/>
                </a:solidFill>
                <a:effectLst/>
                <a:latin typeface="+mn-lt"/>
                <a:ea typeface="+mn-ea"/>
                <a:cs typeface="+mn-cs"/>
              </a:rPr>
              <a:t>Warum NIK e.V. &amp; NIK Campus?</a:t>
            </a:r>
          </a:p>
          <a:p>
            <a:r>
              <a:rPr lang="de-DE" sz="1200" b="1" i="0" u="none" strike="noStrike" kern="1200">
                <a:solidFill>
                  <a:schemeClr val="tx1"/>
                </a:solidFill>
                <a:effectLst/>
                <a:latin typeface="+mn-lt"/>
                <a:ea typeface="+mn-ea"/>
                <a:cs typeface="+mn-cs"/>
              </a:rPr>
              <a:t>Wir verstehen </a:t>
            </a:r>
            <a:r>
              <a:rPr lang="de-DE" sz="1200" b="1" i="0" u="none" strike="noStrike" kern="1200" err="1">
                <a:solidFill>
                  <a:schemeClr val="tx1"/>
                </a:solidFill>
                <a:effectLst/>
                <a:latin typeface="+mn-lt"/>
                <a:ea typeface="+mn-ea"/>
                <a:cs typeface="+mn-cs"/>
              </a:rPr>
              <a:t>Patient:innen</a:t>
            </a:r>
            <a:r>
              <a:rPr lang="de-DE" sz="1200" b="1" i="0" u="none" strike="noStrike" kern="1200">
                <a:solidFill>
                  <a:schemeClr val="tx1"/>
                </a:solidFill>
                <a:effectLst/>
                <a:latin typeface="+mn-lt"/>
                <a:ea typeface="+mn-ea"/>
                <a:cs typeface="+mn-cs"/>
              </a:rPr>
              <a:t> – und sprechen ihre Sprache.</a:t>
            </a:r>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Über 14.000 </a:t>
            </a:r>
            <a:r>
              <a:rPr lang="de-DE" sz="1200" b="0" i="0" u="none" strike="noStrike" kern="1200" err="1">
                <a:solidFill>
                  <a:schemeClr val="tx1"/>
                </a:solidFill>
                <a:effectLst/>
                <a:latin typeface="+mn-lt"/>
                <a:ea typeface="+mn-ea"/>
                <a:cs typeface="+mn-cs"/>
              </a:rPr>
              <a:t>Patient:innen</a:t>
            </a:r>
            <a:r>
              <a:rPr lang="de-DE" sz="1200" b="0" i="0" u="none" strike="noStrike" kern="1200">
                <a:solidFill>
                  <a:schemeClr val="tx1"/>
                </a:solidFill>
                <a:effectLst/>
                <a:latin typeface="+mn-lt"/>
                <a:ea typeface="+mn-ea"/>
                <a:cs typeface="+mn-cs"/>
              </a:rPr>
              <a:t> im direkten Community-Austausch</a:t>
            </a:r>
          </a:p>
          <a:p>
            <a:r>
              <a:rPr lang="de-DE" sz="1200" b="0" i="0" u="none" strike="noStrike" kern="1200">
                <a:solidFill>
                  <a:schemeClr val="tx1"/>
                </a:solidFill>
                <a:effectLst/>
                <a:latin typeface="+mn-lt"/>
                <a:ea typeface="+mn-ea"/>
                <a:cs typeface="+mn-cs"/>
              </a:rPr>
              <a:t>Über 30 Webinare jährlich, mit </a:t>
            </a:r>
            <a:r>
              <a:rPr lang="de-DE" sz="1200" b="0" i="0" u="none" strike="noStrike" kern="1200" err="1">
                <a:solidFill>
                  <a:schemeClr val="tx1"/>
                </a:solidFill>
                <a:effectLst/>
                <a:latin typeface="+mn-lt"/>
                <a:ea typeface="+mn-ea"/>
                <a:cs typeface="+mn-cs"/>
              </a:rPr>
              <a:t>Ärzt:innen</a:t>
            </a:r>
            <a:r>
              <a:rPr lang="de-DE" sz="1200" b="0" i="0" u="none" strike="noStrike" kern="1200">
                <a:solidFill>
                  <a:schemeClr val="tx1"/>
                </a:solidFill>
                <a:effectLst/>
                <a:latin typeface="+mn-lt"/>
                <a:ea typeface="+mn-ea"/>
                <a:cs typeface="+mn-cs"/>
              </a:rPr>
              <a:t>, </a:t>
            </a:r>
            <a:r>
              <a:rPr lang="de-DE" sz="1200" b="0" i="0" u="none" strike="noStrike" kern="1200" err="1">
                <a:solidFill>
                  <a:schemeClr val="tx1"/>
                </a:solidFill>
                <a:effectLst/>
                <a:latin typeface="+mn-lt"/>
                <a:ea typeface="+mn-ea"/>
                <a:cs typeface="+mn-cs"/>
              </a:rPr>
              <a:t>Therapeut:innen</a:t>
            </a:r>
            <a:r>
              <a:rPr lang="de-DE" sz="1200" b="0" i="0" u="none" strike="noStrike" kern="1200">
                <a:solidFill>
                  <a:schemeClr val="tx1"/>
                </a:solidFill>
                <a:effectLst/>
                <a:latin typeface="+mn-lt"/>
                <a:ea typeface="+mn-ea"/>
                <a:cs typeface="+mn-cs"/>
              </a:rPr>
              <a:t>, Coaches</a:t>
            </a:r>
          </a:p>
          <a:p>
            <a:r>
              <a:rPr lang="de-DE" sz="1200" b="0" i="0" u="none" strike="noStrike" kern="1200">
                <a:solidFill>
                  <a:schemeClr val="tx1"/>
                </a:solidFill>
                <a:effectLst/>
                <a:latin typeface="+mn-lt"/>
                <a:ea typeface="+mn-ea"/>
                <a:cs typeface="+mn-cs"/>
              </a:rPr>
              <a:t>Hohe digitale Reichweite, hohe Glaubwürdigkeit</a:t>
            </a:r>
          </a:p>
          <a:p>
            <a:r>
              <a:rPr lang="de-DE" sz="1200" b="0" i="0" u="none" strike="noStrike" kern="1200">
                <a:solidFill>
                  <a:schemeClr val="tx1"/>
                </a:solidFill>
                <a:effectLst/>
                <a:latin typeface="+mn-lt"/>
                <a:ea typeface="+mn-ea"/>
                <a:cs typeface="+mn-cs"/>
              </a:rPr>
              <a:t>Neutral, gemeinnützig, indikationsübergreifend</a:t>
            </a:r>
          </a:p>
          <a:p>
            <a:r>
              <a:rPr lang="de-DE" sz="1200" b="0" i="0" u="none" strike="noStrike" kern="1200">
                <a:solidFill>
                  <a:schemeClr val="tx1"/>
                </a:solidFill>
                <a:effectLst/>
                <a:latin typeface="+mn-lt"/>
                <a:ea typeface="+mn-ea"/>
                <a:cs typeface="+mn-cs"/>
              </a:rPr>
              <a:t>Patientenaufklärung als echte Navigation: von Symptomen bis Therapie</a:t>
            </a:r>
          </a:p>
          <a:p>
            <a:r>
              <a:rPr lang="de-DE" sz="1200" b="1" i="0" u="none" strike="noStrike" kern="1200">
                <a:solidFill>
                  <a:schemeClr val="tx1"/>
                </a:solidFill>
                <a:effectLst/>
                <a:latin typeface="+mn-lt"/>
                <a:ea typeface="+mn-ea"/>
                <a:cs typeface="+mn-cs"/>
              </a:rPr>
              <a:t>Unser Ansatz:</a:t>
            </a:r>
            <a:br>
              <a:rPr lang="de-DE" sz="1200" b="0" i="0" u="none" strike="noStrike" kern="1200">
                <a:solidFill>
                  <a:schemeClr val="tx1"/>
                </a:solidFill>
                <a:effectLst/>
                <a:latin typeface="+mn-lt"/>
                <a:ea typeface="+mn-ea"/>
                <a:cs typeface="+mn-cs"/>
              </a:rPr>
            </a:br>
            <a:r>
              <a:rPr lang="de-DE" sz="1200" b="0" i="0" u="none" strike="noStrike" kern="1200">
                <a:solidFill>
                  <a:schemeClr val="tx1"/>
                </a:solidFill>
                <a:effectLst/>
                <a:latin typeface="+mn-lt"/>
                <a:ea typeface="+mn-ea"/>
                <a:cs typeface="+mn-cs"/>
              </a:rPr>
              <a:t>Wir schaffen Orientierung – nicht durch Werbung, sondern durch Wissen, Vertrauen und Dialog.</a:t>
            </a:r>
          </a:p>
          <a:p>
            <a:br>
              <a:rPr lang="de-DE"/>
            </a:br>
            <a:endParaRPr lang="de-DE"/>
          </a:p>
        </p:txBody>
      </p:sp>
      <p:sp>
        <p:nvSpPr>
          <p:cNvPr id="4" name="Foliennummernplatzhalter 3">
            <a:extLst>
              <a:ext uri="{FF2B5EF4-FFF2-40B4-BE49-F238E27FC236}">
                <a16:creationId xmlns:a16="http://schemas.microsoft.com/office/drawing/2014/main" id="{6D92933E-6A10-A3B1-F9C0-DF27E6AF200D}"/>
              </a:ext>
            </a:extLst>
          </p:cNvPr>
          <p:cNvSpPr>
            <a:spLocks noGrp="1"/>
          </p:cNvSpPr>
          <p:nvPr>
            <p:ph type="sldNum" sz="quarter" idx="5"/>
          </p:nvPr>
        </p:nvSpPr>
        <p:spPr/>
        <p:txBody>
          <a:bodyPr/>
          <a:lstStyle/>
          <a:p>
            <a:fld id="{18743C27-95F3-554B-B2B0-BFE4F335C4CE}" type="slidenum">
              <a:rPr lang="de-DE" smtClean="0"/>
              <a:t>23</a:t>
            </a:fld>
            <a:endParaRPr lang="de-DE"/>
          </a:p>
        </p:txBody>
      </p:sp>
    </p:spTree>
    <p:extLst>
      <p:ext uri="{BB962C8B-B14F-4D97-AF65-F5344CB8AC3E}">
        <p14:creationId xmlns:p14="http://schemas.microsoft.com/office/powerpoint/2010/main" val="377245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Merck, BMS</a:t>
            </a:r>
          </a:p>
        </p:txBody>
      </p:sp>
      <p:sp>
        <p:nvSpPr>
          <p:cNvPr id="4" name="Foliennummernplatzhalter 3"/>
          <p:cNvSpPr>
            <a:spLocks noGrp="1"/>
          </p:cNvSpPr>
          <p:nvPr>
            <p:ph type="sldNum" sz="quarter" idx="5"/>
          </p:nvPr>
        </p:nvSpPr>
        <p:spPr/>
        <p:txBody>
          <a:bodyPr/>
          <a:lstStyle/>
          <a:p>
            <a:fld id="{448FD41B-70B8-DD46-B417-041CB137CC40}" type="slidenum">
              <a:rPr lang="de-DE" smtClean="0"/>
              <a:t>24</a:t>
            </a:fld>
            <a:endParaRPr lang="de-DE"/>
          </a:p>
        </p:txBody>
      </p:sp>
    </p:spTree>
    <p:extLst>
      <p:ext uri="{BB962C8B-B14F-4D97-AF65-F5344CB8AC3E}">
        <p14:creationId xmlns:p14="http://schemas.microsoft.com/office/powerpoint/2010/main" val="401138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br>
              <a:rPr lang="de-DE"/>
            </a:br>
            <a:endParaRPr lang="de-DE"/>
          </a:p>
        </p:txBody>
      </p:sp>
      <p:sp>
        <p:nvSpPr>
          <p:cNvPr id="4" name="Foliennummernplatzhalter 3"/>
          <p:cNvSpPr>
            <a:spLocks noGrp="1"/>
          </p:cNvSpPr>
          <p:nvPr>
            <p:ph type="sldNum" sz="quarter" idx="5"/>
          </p:nvPr>
        </p:nvSpPr>
        <p:spPr/>
        <p:txBody>
          <a:bodyPr/>
          <a:lstStyle/>
          <a:p>
            <a:fld id="{18743C27-95F3-554B-B2B0-BFE4F335C4CE}" type="slidenum">
              <a:rPr lang="de-DE" smtClean="0"/>
              <a:t>3</a:t>
            </a:fld>
            <a:endParaRPr lang="de-DE"/>
          </a:p>
        </p:txBody>
      </p:sp>
    </p:spTree>
    <p:extLst>
      <p:ext uri="{BB962C8B-B14F-4D97-AF65-F5344CB8AC3E}">
        <p14:creationId xmlns:p14="http://schemas.microsoft.com/office/powerpoint/2010/main" val="297364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9706-0E8F-3C15-5989-AD5927ACD4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C80362A-C9C9-7097-C0F1-A799C4E81E9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65204C8-DB51-70DB-E8E4-9B34E21F209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ACAE6279-5070-5D17-43FA-7B2494A04C26}"/>
              </a:ext>
            </a:extLst>
          </p:cNvPr>
          <p:cNvSpPr>
            <a:spLocks noGrp="1"/>
          </p:cNvSpPr>
          <p:nvPr>
            <p:ph type="sldNum" sz="quarter" idx="5"/>
          </p:nvPr>
        </p:nvSpPr>
        <p:spPr/>
        <p:txBody>
          <a:bodyPr/>
          <a:lstStyle/>
          <a:p>
            <a:fld id="{448FD41B-70B8-DD46-B417-041CB137CC40}" type="slidenum">
              <a:rPr lang="de-DE" smtClean="0"/>
              <a:t>4</a:t>
            </a:fld>
            <a:endParaRPr lang="de-DE"/>
          </a:p>
        </p:txBody>
      </p:sp>
    </p:spTree>
    <p:extLst>
      <p:ext uri="{BB962C8B-B14F-4D97-AF65-F5344CB8AC3E}">
        <p14:creationId xmlns:p14="http://schemas.microsoft.com/office/powerpoint/2010/main" val="386538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48FD41B-70B8-DD46-B417-041CB137CC40}" type="slidenum">
              <a:rPr lang="de-DE" smtClean="0"/>
              <a:t>5</a:t>
            </a:fld>
            <a:endParaRPr lang="de-DE"/>
          </a:p>
        </p:txBody>
      </p:sp>
    </p:spTree>
    <p:extLst>
      <p:ext uri="{BB962C8B-B14F-4D97-AF65-F5344CB8AC3E}">
        <p14:creationId xmlns:p14="http://schemas.microsoft.com/office/powerpoint/2010/main" val="332361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lvl="0">
              <a:lnSpc>
                <a:spcPct val="100000"/>
              </a:lnSpc>
            </a:pPr>
            <a:endParaRPr lang="en-US">
              <a:solidFill>
                <a:schemeClr val="tx1">
                  <a:lumMod val="65000"/>
                  <a:lumOff val="35000"/>
                </a:schemeClr>
              </a:solidFill>
            </a:endParaRPr>
          </a:p>
          <a:p>
            <a:endParaRPr lang="de-DE"/>
          </a:p>
        </p:txBody>
      </p:sp>
      <p:sp>
        <p:nvSpPr>
          <p:cNvPr id="4" name="Foliennummernplatzhalter 3"/>
          <p:cNvSpPr>
            <a:spLocks noGrp="1"/>
          </p:cNvSpPr>
          <p:nvPr>
            <p:ph type="sldNum" sz="quarter" idx="5"/>
          </p:nvPr>
        </p:nvSpPr>
        <p:spPr/>
        <p:txBody>
          <a:bodyPr/>
          <a:lstStyle/>
          <a:p>
            <a:fld id="{448FD41B-70B8-DD46-B417-041CB137CC40}" type="slidenum">
              <a:rPr lang="de-DE" smtClean="0"/>
              <a:t>6</a:t>
            </a:fld>
            <a:endParaRPr lang="de-DE"/>
          </a:p>
        </p:txBody>
      </p:sp>
    </p:spTree>
    <p:extLst>
      <p:ext uri="{BB962C8B-B14F-4D97-AF65-F5344CB8AC3E}">
        <p14:creationId xmlns:p14="http://schemas.microsoft.com/office/powerpoint/2010/main" val="1785362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89682-E45C-EB03-32B9-8638896FCC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DAFA57-9977-24A0-0468-250F0424BB9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1A494CC8-EE4A-72F4-9E9A-69941DA7CB5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4C098C7-B798-8861-2BA4-C1DEBA0FBD69}"/>
              </a:ext>
            </a:extLst>
          </p:cNvPr>
          <p:cNvSpPr>
            <a:spLocks noGrp="1"/>
          </p:cNvSpPr>
          <p:nvPr>
            <p:ph type="sldNum" sz="quarter" idx="5"/>
          </p:nvPr>
        </p:nvSpPr>
        <p:spPr/>
        <p:txBody>
          <a:bodyPr/>
          <a:lstStyle/>
          <a:p>
            <a:fld id="{448FD41B-70B8-DD46-B417-041CB137CC40}" type="slidenum">
              <a:rPr lang="de-DE" smtClean="0"/>
              <a:t>8</a:t>
            </a:fld>
            <a:endParaRPr lang="de-DE"/>
          </a:p>
        </p:txBody>
      </p:sp>
    </p:spTree>
    <p:extLst>
      <p:ext uri="{BB962C8B-B14F-4D97-AF65-F5344CB8AC3E}">
        <p14:creationId xmlns:p14="http://schemas.microsoft.com/office/powerpoint/2010/main" val="110038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48FD41B-70B8-DD46-B417-041CB137CC40}" type="slidenum">
              <a:rPr lang="de-DE" smtClean="0"/>
              <a:t>9</a:t>
            </a:fld>
            <a:endParaRPr lang="de-DE"/>
          </a:p>
        </p:txBody>
      </p:sp>
    </p:spTree>
    <p:extLst>
      <p:ext uri="{BB962C8B-B14F-4D97-AF65-F5344CB8AC3E}">
        <p14:creationId xmlns:p14="http://schemas.microsoft.com/office/powerpoint/2010/main" val="77777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48FD41B-70B8-DD46-B417-041CB137CC40}" type="slidenum">
              <a:rPr lang="de-DE" smtClean="0"/>
              <a:t>10</a:t>
            </a:fld>
            <a:endParaRPr lang="de-DE"/>
          </a:p>
        </p:txBody>
      </p:sp>
    </p:spTree>
    <p:extLst>
      <p:ext uri="{BB962C8B-B14F-4D97-AF65-F5344CB8AC3E}">
        <p14:creationId xmlns:p14="http://schemas.microsoft.com/office/powerpoint/2010/main" val="206015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48FD41B-70B8-DD46-B417-041CB137CC40}" type="slidenum">
              <a:rPr lang="de-DE" smtClean="0"/>
              <a:t>12</a:t>
            </a:fld>
            <a:endParaRPr lang="de-DE"/>
          </a:p>
        </p:txBody>
      </p:sp>
    </p:spTree>
    <p:extLst>
      <p:ext uri="{BB962C8B-B14F-4D97-AF65-F5344CB8AC3E}">
        <p14:creationId xmlns:p14="http://schemas.microsoft.com/office/powerpoint/2010/main" val="371994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5868B-1E1B-1BDC-5446-3BF1D78F960F}"/>
              </a:ext>
            </a:extLst>
          </p:cNvPr>
          <p:cNvSpPr>
            <a:spLocks noGrp="1"/>
          </p:cNvSpPr>
          <p:nvPr>
            <p:ph type="ctrTitle"/>
          </p:nvPr>
        </p:nvSpPr>
        <p:spPr>
          <a:xfrm>
            <a:off x="2286000" y="4152900"/>
            <a:ext cx="13716000" cy="1112838"/>
          </a:xfrm>
        </p:spPr>
        <p:txBody>
          <a:bodyPr anchor="b">
            <a:normAutofit/>
          </a:bodyPr>
          <a:lstStyle>
            <a:lvl1pPr algn="ctr">
              <a:defRPr lang="de-DE" sz="6499" b="1" kern="1200" dirty="0">
                <a:solidFill>
                  <a:srgbClr val="545454"/>
                </a:solidFill>
                <a:latin typeface="DM Sans Bold"/>
                <a:ea typeface="DM Sans Bold"/>
                <a:cs typeface="DM Sans Bold"/>
              </a:defRPr>
            </a:lvl1pPr>
          </a:lstStyle>
          <a:p>
            <a:r>
              <a:rPr lang="de-DE"/>
              <a:t>Mastertitelformat bearbeiten</a:t>
            </a:r>
          </a:p>
        </p:txBody>
      </p:sp>
      <p:sp>
        <p:nvSpPr>
          <p:cNvPr id="3" name="Untertitel 2">
            <a:extLst>
              <a:ext uri="{FF2B5EF4-FFF2-40B4-BE49-F238E27FC236}">
                <a16:creationId xmlns:a16="http://schemas.microsoft.com/office/drawing/2014/main" id="{08C97864-EAEC-D79A-088F-8BA4A001D38F}"/>
              </a:ext>
            </a:extLst>
          </p:cNvPr>
          <p:cNvSpPr>
            <a:spLocks noGrp="1"/>
          </p:cNvSpPr>
          <p:nvPr>
            <p:ph type="subTitle" idx="1"/>
          </p:nvPr>
        </p:nvSpPr>
        <p:spPr>
          <a:xfrm>
            <a:off x="2286000" y="5403850"/>
            <a:ext cx="13716000" cy="806450"/>
          </a:xfrm>
        </p:spPr>
        <p:txBody>
          <a:bodyPr>
            <a:normAutofit/>
          </a:bodyPr>
          <a:lstStyle>
            <a:lvl1pPr marL="0" indent="0" algn="ctr">
              <a:buNone/>
              <a:defRPr lang="de-DE" sz="4500" b="1" kern="1200" dirty="0">
                <a:solidFill>
                  <a:srgbClr val="545454"/>
                </a:solidFill>
                <a:latin typeface="DM Sans Bold"/>
                <a:ea typeface="DM Sans Bold"/>
                <a:cs typeface="DM Sans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8F1EC20-4723-AE21-ABAA-0266CAD459E2}"/>
              </a:ext>
            </a:extLst>
          </p:cNvPr>
          <p:cNvSpPr>
            <a:spLocks noGrp="1"/>
          </p:cNvSpPr>
          <p:nvPr>
            <p:ph type="dt" sz="half" idx="10"/>
          </p:nvPr>
        </p:nvSpPr>
        <p:spPr/>
        <p:txBody>
          <a:bodyPr/>
          <a:lstStyle/>
          <a:p>
            <a:r>
              <a:rPr lang="de-DE"/>
              <a:t>Ort, Datum</a:t>
            </a:r>
          </a:p>
        </p:txBody>
      </p:sp>
      <p:sp>
        <p:nvSpPr>
          <p:cNvPr id="7" name="AutoShape 12">
            <a:extLst>
              <a:ext uri="{FF2B5EF4-FFF2-40B4-BE49-F238E27FC236}">
                <a16:creationId xmlns:a16="http://schemas.microsoft.com/office/drawing/2014/main" id="{3D9E7675-4A16-1671-6086-759C93DF476A}"/>
              </a:ext>
            </a:extLst>
          </p:cNvPr>
          <p:cNvSpPr/>
          <p:nvPr userDrawn="1"/>
        </p:nvSpPr>
        <p:spPr>
          <a:xfrm flipV="1">
            <a:off x="4648200" y="6515100"/>
            <a:ext cx="8599735" cy="0"/>
          </a:xfrm>
          <a:prstGeom prst="line">
            <a:avLst/>
          </a:prstGeom>
          <a:ln w="38100" cap="flat">
            <a:solidFill>
              <a:srgbClr val="D9D9D9"/>
            </a:solidFill>
            <a:prstDash val="solid"/>
            <a:headEnd type="none" w="sm" len="sm"/>
            <a:tailEnd type="none" w="sm" len="sm"/>
          </a:ln>
        </p:spPr>
        <p:txBody>
          <a:bodyPr/>
          <a:lstStyle/>
          <a:p>
            <a:endParaRPr lang="de-DE"/>
          </a:p>
        </p:txBody>
      </p:sp>
      <p:sp>
        <p:nvSpPr>
          <p:cNvPr id="13" name="Textplatzhalter 12">
            <a:extLst>
              <a:ext uri="{FF2B5EF4-FFF2-40B4-BE49-F238E27FC236}">
                <a16:creationId xmlns:a16="http://schemas.microsoft.com/office/drawing/2014/main" id="{EF801096-0599-90F6-587C-541F532DA8FA}"/>
              </a:ext>
            </a:extLst>
          </p:cNvPr>
          <p:cNvSpPr>
            <a:spLocks noGrp="1"/>
          </p:cNvSpPr>
          <p:nvPr>
            <p:ph type="body" sz="quarter" idx="11"/>
          </p:nvPr>
        </p:nvSpPr>
        <p:spPr>
          <a:xfrm>
            <a:off x="5336005" y="6958012"/>
            <a:ext cx="7608888" cy="609600"/>
          </a:xfrm>
        </p:spPr>
        <p:txBody>
          <a:bodyPr/>
          <a:lstStyle>
            <a:lvl1pPr marL="0" indent="0" algn="ctr">
              <a:buNone/>
              <a:defRPr lang="de-DE" sz="2400" b="1" kern="1200" dirty="0" smtClean="0">
                <a:solidFill>
                  <a:srgbClr val="545454"/>
                </a:solidFill>
                <a:latin typeface="DM Sans Bold"/>
                <a:ea typeface="DM Sans Bold"/>
                <a:cs typeface="DM Sans Bold"/>
              </a:defRPr>
            </a:lvl1pPr>
            <a:lvl2pPr marL="457200" indent="0">
              <a:buNone/>
              <a:defRPr/>
            </a:lvl2pPr>
          </a:lstStyle>
          <a:p>
            <a:pPr lvl="0"/>
            <a:r>
              <a:rPr lang="de-DE"/>
              <a:t>Mastertextformat bearbeiten</a:t>
            </a:r>
          </a:p>
        </p:txBody>
      </p:sp>
      <p:sp>
        <p:nvSpPr>
          <p:cNvPr id="14" name="Freeform 11">
            <a:extLst>
              <a:ext uri="{FF2B5EF4-FFF2-40B4-BE49-F238E27FC236}">
                <a16:creationId xmlns:a16="http://schemas.microsoft.com/office/drawing/2014/main" id="{E048B4BE-99FA-6312-0356-0E576951F0B6}"/>
              </a:ext>
            </a:extLst>
          </p:cNvPr>
          <p:cNvSpPr/>
          <p:nvPr userDrawn="1"/>
        </p:nvSpPr>
        <p:spPr>
          <a:xfrm>
            <a:off x="13016546" y="6696178"/>
            <a:ext cx="3590822" cy="3590822"/>
          </a:xfrm>
          <a:custGeom>
            <a:avLst/>
            <a:gdLst/>
            <a:ahLst/>
            <a:cxnLst/>
            <a:rect l="l" t="t" r="r" b="b"/>
            <a:pathLst>
              <a:path w="3590822" h="3590822">
                <a:moveTo>
                  <a:pt x="0" y="0"/>
                </a:moveTo>
                <a:lnTo>
                  <a:pt x="3590822" y="0"/>
                </a:lnTo>
                <a:lnTo>
                  <a:pt x="3590822" y="3590822"/>
                </a:lnTo>
                <a:lnTo>
                  <a:pt x="0" y="359082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de-DE"/>
          </a:p>
        </p:txBody>
      </p:sp>
    </p:spTree>
    <p:extLst>
      <p:ext uri="{BB962C8B-B14F-4D97-AF65-F5344CB8AC3E}">
        <p14:creationId xmlns:p14="http://schemas.microsoft.com/office/powerpoint/2010/main" val="3583732164"/>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ADC48-C4B0-4936-5564-4AA6CD4E856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D3514EE-C470-FA4E-B58F-BDFB76A32A9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1A0851F-2D69-58B6-FCDF-F1D7F1864822}"/>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5" name="Fußzeilenplatzhalter 4">
            <a:extLst>
              <a:ext uri="{FF2B5EF4-FFF2-40B4-BE49-F238E27FC236}">
                <a16:creationId xmlns:a16="http://schemas.microsoft.com/office/drawing/2014/main" id="{B65DD7DD-8ADF-898C-7F9C-FB1D9FDF8D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7D4647-0B15-1081-2201-5CCB418F1E5B}"/>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73760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40EDE0C-EF84-7864-960B-774F5EDA4F9C}"/>
              </a:ext>
            </a:extLst>
          </p:cNvPr>
          <p:cNvSpPr>
            <a:spLocks noGrp="1"/>
          </p:cNvSpPr>
          <p:nvPr>
            <p:ph type="title" orient="vert"/>
          </p:nvPr>
        </p:nvSpPr>
        <p:spPr>
          <a:xfrm>
            <a:off x="13087350" y="547688"/>
            <a:ext cx="3943350" cy="871855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FAF4FFB-BB5A-59EE-F98A-4F5EE7320BE4}"/>
              </a:ext>
            </a:extLst>
          </p:cNvPr>
          <p:cNvSpPr>
            <a:spLocks noGrp="1"/>
          </p:cNvSpPr>
          <p:nvPr>
            <p:ph type="body" orient="vert" idx="1"/>
          </p:nvPr>
        </p:nvSpPr>
        <p:spPr>
          <a:xfrm>
            <a:off x="1257300" y="547688"/>
            <a:ext cx="11677650" cy="87185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EF2E2F-5597-646B-B8AF-58374FA60F78}"/>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5" name="Fußzeilenplatzhalter 4">
            <a:extLst>
              <a:ext uri="{FF2B5EF4-FFF2-40B4-BE49-F238E27FC236}">
                <a16:creationId xmlns:a16="http://schemas.microsoft.com/office/drawing/2014/main" id="{3F2AEEB7-DBF9-EACC-D059-8E0C92FC6CC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8DD6EB5-8866-A7C1-74BC-1C6709DC5199}"/>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499146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5868B-1E1B-1BDC-5446-3BF1D78F960F}"/>
              </a:ext>
            </a:extLst>
          </p:cNvPr>
          <p:cNvSpPr>
            <a:spLocks noGrp="1"/>
          </p:cNvSpPr>
          <p:nvPr>
            <p:ph type="ctrTitle"/>
          </p:nvPr>
        </p:nvSpPr>
        <p:spPr>
          <a:xfrm>
            <a:off x="2286000" y="4152900"/>
            <a:ext cx="13716000" cy="1112838"/>
          </a:xfrm>
        </p:spPr>
        <p:txBody>
          <a:bodyPr anchor="b">
            <a:normAutofit/>
          </a:bodyPr>
          <a:lstStyle>
            <a:lvl1pPr algn="ctr">
              <a:defRPr lang="de-DE" sz="6499" b="1" kern="1200" dirty="0">
                <a:solidFill>
                  <a:srgbClr val="545454"/>
                </a:solidFill>
                <a:latin typeface="DM Sans Bold"/>
                <a:ea typeface="DM Sans Bold"/>
                <a:cs typeface="DM Sans Bold"/>
              </a:defRPr>
            </a:lvl1pPr>
          </a:lstStyle>
          <a:p>
            <a:r>
              <a:rPr lang="de-DE"/>
              <a:t>Mastertitelformat bearbeiten</a:t>
            </a:r>
          </a:p>
        </p:txBody>
      </p:sp>
      <p:sp>
        <p:nvSpPr>
          <p:cNvPr id="3" name="Untertitel 2">
            <a:extLst>
              <a:ext uri="{FF2B5EF4-FFF2-40B4-BE49-F238E27FC236}">
                <a16:creationId xmlns:a16="http://schemas.microsoft.com/office/drawing/2014/main" id="{08C97864-EAEC-D79A-088F-8BA4A001D38F}"/>
              </a:ext>
            </a:extLst>
          </p:cNvPr>
          <p:cNvSpPr>
            <a:spLocks noGrp="1"/>
          </p:cNvSpPr>
          <p:nvPr>
            <p:ph type="subTitle" idx="1"/>
          </p:nvPr>
        </p:nvSpPr>
        <p:spPr>
          <a:xfrm>
            <a:off x="2286000" y="5403850"/>
            <a:ext cx="13716000" cy="806450"/>
          </a:xfrm>
        </p:spPr>
        <p:txBody>
          <a:bodyPr>
            <a:normAutofit/>
          </a:bodyPr>
          <a:lstStyle>
            <a:lvl1pPr marL="0" indent="0" algn="ctr">
              <a:buNone/>
              <a:defRPr lang="de-DE" sz="4500" b="1" kern="1200" dirty="0">
                <a:solidFill>
                  <a:srgbClr val="545454"/>
                </a:solidFill>
                <a:latin typeface="DM Sans Bold"/>
                <a:ea typeface="DM Sans Bold"/>
                <a:cs typeface="DM Sans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8F1EC20-4723-AE21-ABAA-0266CAD459E2}"/>
              </a:ext>
            </a:extLst>
          </p:cNvPr>
          <p:cNvSpPr>
            <a:spLocks noGrp="1"/>
          </p:cNvSpPr>
          <p:nvPr>
            <p:ph type="dt" sz="half" idx="10"/>
          </p:nvPr>
        </p:nvSpPr>
        <p:spPr/>
        <p:txBody>
          <a:bodyPr/>
          <a:lstStyle/>
          <a:p>
            <a:r>
              <a:rPr lang="de-DE"/>
              <a:t>Ort, Datum</a:t>
            </a:r>
          </a:p>
        </p:txBody>
      </p:sp>
      <p:sp>
        <p:nvSpPr>
          <p:cNvPr id="7" name="AutoShape 12">
            <a:extLst>
              <a:ext uri="{FF2B5EF4-FFF2-40B4-BE49-F238E27FC236}">
                <a16:creationId xmlns:a16="http://schemas.microsoft.com/office/drawing/2014/main" id="{3D9E7675-4A16-1671-6086-759C93DF476A}"/>
              </a:ext>
            </a:extLst>
          </p:cNvPr>
          <p:cNvSpPr/>
          <p:nvPr userDrawn="1"/>
        </p:nvSpPr>
        <p:spPr>
          <a:xfrm flipV="1">
            <a:off x="4648200" y="6515100"/>
            <a:ext cx="8599735" cy="0"/>
          </a:xfrm>
          <a:prstGeom prst="line">
            <a:avLst/>
          </a:prstGeom>
          <a:ln w="38100" cap="flat">
            <a:solidFill>
              <a:srgbClr val="D9D9D9"/>
            </a:solidFill>
            <a:prstDash val="solid"/>
            <a:headEnd type="none" w="sm" len="sm"/>
            <a:tailEnd type="none" w="sm" len="sm"/>
          </a:ln>
        </p:spPr>
        <p:txBody>
          <a:bodyPr/>
          <a:lstStyle/>
          <a:p>
            <a:endParaRPr lang="de-DE"/>
          </a:p>
        </p:txBody>
      </p:sp>
      <p:sp>
        <p:nvSpPr>
          <p:cNvPr id="13" name="Textplatzhalter 12">
            <a:extLst>
              <a:ext uri="{FF2B5EF4-FFF2-40B4-BE49-F238E27FC236}">
                <a16:creationId xmlns:a16="http://schemas.microsoft.com/office/drawing/2014/main" id="{EF801096-0599-90F6-587C-541F532DA8FA}"/>
              </a:ext>
            </a:extLst>
          </p:cNvPr>
          <p:cNvSpPr>
            <a:spLocks noGrp="1"/>
          </p:cNvSpPr>
          <p:nvPr>
            <p:ph type="body" sz="quarter" idx="11"/>
          </p:nvPr>
        </p:nvSpPr>
        <p:spPr>
          <a:xfrm>
            <a:off x="5336005" y="6958012"/>
            <a:ext cx="7608888" cy="609600"/>
          </a:xfrm>
        </p:spPr>
        <p:txBody>
          <a:bodyPr/>
          <a:lstStyle>
            <a:lvl1pPr marL="0" indent="0" algn="ctr">
              <a:buNone/>
              <a:defRPr lang="de-DE" sz="2400" b="1" kern="1200" dirty="0" smtClean="0">
                <a:solidFill>
                  <a:srgbClr val="545454"/>
                </a:solidFill>
                <a:latin typeface="DM Sans Bold"/>
                <a:ea typeface="DM Sans Bold"/>
                <a:cs typeface="DM Sans Bold"/>
              </a:defRPr>
            </a:lvl1pPr>
            <a:lvl2pPr marL="457200" indent="0">
              <a:buNone/>
              <a:defRPr/>
            </a:lvl2pPr>
          </a:lstStyle>
          <a:p>
            <a:pPr lvl="0"/>
            <a:r>
              <a:rPr lang="de-DE"/>
              <a:t>Mastertextformat bearbeiten</a:t>
            </a:r>
          </a:p>
        </p:txBody>
      </p:sp>
      <p:sp>
        <p:nvSpPr>
          <p:cNvPr id="14" name="Freeform 11">
            <a:extLst>
              <a:ext uri="{FF2B5EF4-FFF2-40B4-BE49-F238E27FC236}">
                <a16:creationId xmlns:a16="http://schemas.microsoft.com/office/drawing/2014/main" id="{E048B4BE-99FA-6312-0356-0E576951F0B6}"/>
              </a:ext>
            </a:extLst>
          </p:cNvPr>
          <p:cNvSpPr/>
          <p:nvPr userDrawn="1"/>
        </p:nvSpPr>
        <p:spPr>
          <a:xfrm>
            <a:off x="13016546" y="6696178"/>
            <a:ext cx="3590822" cy="3590822"/>
          </a:xfrm>
          <a:custGeom>
            <a:avLst/>
            <a:gdLst/>
            <a:ahLst/>
            <a:cxnLst/>
            <a:rect l="l" t="t" r="r" b="b"/>
            <a:pathLst>
              <a:path w="3590822" h="3590822">
                <a:moveTo>
                  <a:pt x="0" y="0"/>
                </a:moveTo>
                <a:lnTo>
                  <a:pt x="3590822" y="0"/>
                </a:lnTo>
                <a:lnTo>
                  <a:pt x="3590822" y="3590822"/>
                </a:lnTo>
                <a:lnTo>
                  <a:pt x="0" y="359082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de-DE"/>
          </a:p>
        </p:txBody>
      </p:sp>
    </p:spTree>
    <p:extLst>
      <p:ext uri="{BB962C8B-B14F-4D97-AF65-F5344CB8AC3E}">
        <p14:creationId xmlns:p14="http://schemas.microsoft.com/office/powerpoint/2010/main" val="257640623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9FD3C-87CF-B066-84F4-770100FD3870}"/>
              </a:ext>
            </a:extLst>
          </p:cNvPr>
          <p:cNvSpPr>
            <a:spLocks noGrp="1"/>
          </p:cNvSpPr>
          <p:nvPr>
            <p:ph type="title"/>
          </p:nvPr>
        </p:nvSpPr>
        <p:spPr>
          <a:xfrm>
            <a:off x="1143000" y="334055"/>
            <a:ext cx="10553700" cy="895813"/>
          </a:xfrm>
        </p:spPr>
        <p:txBody>
          <a:bodyPr>
            <a:normAutofit/>
          </a:bodyPr>
          <a:lstStyle>
            <a:lvl1pPr>
              <a:defRPr lang="de-DE" sz="3400" b="1" kern="1200" dirty="0">
                <a:solidFill>
                  <a:srgbClr val="545454"/>
                </a:solidFill>
                <a:latin typeface="Playfair Display" pitchFamily="2" charset="77"/>
                <a:ea typeface="Playfair Display" pitchFamily="2" charset="77"/>
                <a:cs typeface="Playfair Display" pitchFamily="2" charset="77"/>
              </a:defRPr>
            </a:lvl1pPr>
          </a:lstStyle>
          <a:p>
            <a:r>
              <a:rPr lang="de-DE"/>
              <a:t>Mastertitelformat bearbeiten</a:t>
            </a:r>
          </a:p>
        </p:txBody>
      </p:sp>
      <p:sp>
        <p:nvSpPr>
          <p:cNvPr id="3" name="Inhaltsplatzhalter 2">
            <a:extLst>
              <a:ext uri="{FF2B5EF4-FFF2-40B4-BE49-F238E27FC236}">
                <a16:creationId xmlns:a16="http://schemas.microsoft.com/office/drawing/2014/main" id="{3567EB35-2B59-34D9-5C03-7B1292354AAC}"/>
              </a:ext>
            </a:extLst>
          </p:cNvPr>
          <p:cNvSpPr>
            <a:spLocks noGrp="1"/>
          </p:cNvSpPr>
          <p:nvPr>
            <p:ph idx="1"/>
          </p:nvPr>
        </p:nvSpPr>
        <p:spPr/>
        <p:txBody>
          <a:bodyPr/>
          <a:lstStyle>
            <a:lvl1pPr>
              <a:defRPr lang="de-DE" sz="2800" b="1" kern="1200" spc="-30" dirty="0">
                <a:solidFill>
                  <a:srgbClr val="545454"/>
                </a:solidFill>
                <a:latin typeface="DM Sans Bold"/>
                <a:ea typeface="DM Sans Bold"/>
                <a:cs typeface="DM Sans Bold"/>
              </a:defRPr>
            </a:lvl1pPr>
            <a:lvl2pPr>
              <a:defRPr lang="de-DE" sz="2600" b="1" kern="1200" spc="-30" dirty="0">
                <a:solidFill>
                  <a:srgbClr val="545454"/>
                </a:solidFill>
                <a:latin typeface="DM Sans Bold"/>
                <a:ea typeface="DM Sans Bold"/>
                <a:cs typeface="DM Sans Bold"/>
              </a:defRPr>
            </a:lvl2pPr>
            <a:lvl3pPr>
              <a:defRPr lang="de-DE" sz="2400" b="1" kern="1200" spc="-30" dirty="0">
                <a:solidFill>
                  <a:srgbClr val="545454"/>
                </a:solidFill>
                <a:latin typeface="DM Sans Bold"/>
                <a:ea typeface="DM Sans Bold"/>
                <a:cs typeface="DM Sans Bold"/>
              </a:defRPr>
            </a:lvl3pPr>
            <a:lvl4pPr>
              <a:defRPr lang="de-DE" sz="2200" b="1" kern="1200" spc="-30" dirty="0">
                <a:solidFill>
                  <a:srgbClr val="545454"/>
                </a:solidFill>
                <a:latin typeface="DM Sans Bold"/>
                <a:ea typeface="DM Sans Bold"/>
                <a:cs typeface="DM Sans Bold"/>
              </a:defRPr>
            </a:lvl4pPr>
            <a:lvl5pPr>
              <a:defRPr lang="de-DE" sz="2000" b="1" kern="1200" spc="-30" dirty="0">
                <a:solidFill>
                  <a:srgbClr val="545454"/>
                </a:solidFill>
                <a:latin typeface="DM Sans Bold"/>
                <a:ea typeface="DM Sans Bold"/>
                <a:cs typeface="DM Sans Bold"/>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9F0475-87A1-1CE7-8443-1FC2472FACB4}"/>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2599E7FC-2D06-8100-5ECC-D6A6BB33B7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676B50D-E3AF-E7F8-CD01-52800122DA93}"/>
              </a:ext>
            </a:extLst>
          </p:cNvPr>
          <p:cNvSpPr>
            <a:spLocks noGrp="1"/>
          </p:cNvSpPr>
          <p:nvPr>
            <p:ph type="sldNum" sz="quarter" idx="12"/>
          </p:nvPr>
        </p:nvSpPr>
        <p:spPr/>
        <p:txBody>
          <a:bodyPr/>
          <a:lstStyle/>
          <a:p>
            <a:fld id="{F93BAC1D-6605-0D4B-828F-83E77ABB2C7F}" type="slidenum">
              <a:rPr lang="de-DE" smtClean="0"/>
              <a:t>‹Nr.›</a:t>
            </a:fld>
            <a:endParaRPr lang="de-DE"/>
          </a:p>
        </p:txBody>
      </p:sp>
      <p:sp>
        <p:nvSpPr>
          <p:cNvPr id="8" name="Textplatzhalter 7">
            <a:extLst>
              <a:ext uri="{FF2B5EF4-FFF2-40B4-BE49-F238E27FC236}">
                <a16:creationId xmlns:a16="http://schemas.microsoft.com/office/drawing/2014/main" id="{D8425EC9-6F44-A0E1-E533-F8EBA9A42B31}"/>
              </a:ext>
            </a:extLst>
          </p:cNvPr>
          <p:cNvSpPr>
            <a:spLocks noGrp="1"/>
          </p:cNvSpPr>
          <p:nvPr>
            <p:ph type="body" sz="quarter" idx="13" hasCustomPrompt="1"/>
          </p:nvPr>
        </p:nvSpPr>
        <p:spPr>
          <a:xfrm>
            <a:off x="1143000" y="1229868"/>
            <a:ext cx="10553700" cy="589407"/>
          </a:xfrm>
        </p:spPr>
        <p:txBody>
          <a:bodyPr/>
          <a:lstStyle>
            <a:lvl1pPr marL="0" indent="0">
              <a:buNone/>
              <a:defRPr>
                <a:latin typeface="Playfair Display" pitchFamily="2" charset="77"/>
              </a:defRPr>
            </a:lvl1pPr>
          </a:lstStyle>
          <a:p>
            <a:pPr lvl="0"/>
            <a:r>
              <a:rPr lang="de-DE"/>
              <a:t>Untertitel</a:t>
            </a:r>
          </a:p>
        </p:txBody>
      </p:sp>
    </p:spTree>
    <p:extLst>
      <p:ext uri="{BB962C8B-B14F-4D97-AF65-F5344CB8AC3E}">
        <p14:creationId xmlns:p14="http://schemas.microsoft.com/office/powerpoint/2010/main" val="112574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9FD3C-87CF-B066-84F4-770100FD3870}"/>
              </a:ext>
            </a:extLst>
          </p:cNvPr>
          <p:cNvSpPr>
            <a:spLocks noGrp="1"/>
          </p:cNvSpPr>
          <p:nvPr>
            <p:ph type="title"/>
          </p:nvPr>
        </p:nvSpPr>
        <p:spPr/>
        <p:txBody>
          <a:bodyPr>
            <a:normAutofit/>
          </a:bodyPr>
          <a:lstStyle>
            <a:lvl1pPr>
              <a:defRPr lang="de-DE" sz="3400" b="1" kern="1200" dirty="0">
                <a:solidFill>
                  <a:srgbClr val="545454"/>
                </a:solidFill>
                <a:latin typeface="Playfair Display" pitchFamily="2" charset="77"/>
                <a:ea typeface="Playfair Display" pitchFamily="2" charset="77"/>
                <a:cs typeface="Playfair Display" pitchFamily="2" charset="77"/>
              </a:defRPr>
            </a:lvl1pPr>
          </a:lstStyle>
          <a:p>
            <a:r>
              <a:rPr lang="de-DE"/>
              <a:t>Mastertitelformat bearbeiten</a:t>
            </a:r>
          </a:p>
        </p:txBody>
      </p:sp>
      <p:sp>
        <p:nvSpPr>
          <p:cNvPr id="3" name="Inhaltsplatzhalter 2">
            <a:extLst>
              <a:ext uri="{FF2B5EF4-FFF2-40B4-BE49-F238E27FC236}">
                <a16:creationId xmlns:a16="http://schemas.microsoft.com/office/drawing/2014/main" id="{3567EB35-2B59-34D9-5C03-7B1292354AAC}"/>
              </a:ext>
            </a:extLst>
          </p:cNvPr>
          <p:cNvSpPr>
            <a:spLocks noGrp="1"/>
          </p:cNvSpPr>
          <p:nvPr>
            <p:ph idx="1"/>
          </p:nvPr>
        </p:nvSpPr>
        <p:spPr/>
        <p:txBody>
          <a:bodyPr/>
          <a:lstStyle>
            <a:lvl1pPr>
              <a:defRPr lang="de-DE" sz="2800" b="1" kern="1200" spc="-30" dirty="0">
                <a:solidFill>
                  <a:srgbClr val="545454"/>
                </a:solidFill>
                <a:latin typeface="DM Sans Bold"/>
                <a:ea typeface="DM Sans Bold"/>
                <a:cs typeface="DM Sans Bold"/>
              </a:defRPr>
            </a:lvl1pPr>
            <a:lvl2pPr>
              <a:defRPr lang="de-DE" sz="2600" b="1" kern="1200" spc="-30" dirty="0">
                <a:solidFill>
                  <a:srgbClr val="545454"/>
                </a:solidFill>
                <a:latin typeface="DM Sans Bold"/>
                <a:ea typeface="DM Sans Bold"/>
                <a:cs typeface="DM Sans Bold"/>
              </a:defRPr>
            </a:lvl2pPr>
            <a:lvl3pPr>
              <a:defRPr lang="de-DE" sz="2400" b="1" kern="1200" spc="-30" dirty="0">
                <a:solidFill>
                  <a:srgbClr val="545454"/>
                </a:solidFill>
                <a:latin typeface="DM Sans Bold"/>
                <a:ea typeface="DM Sans Bold"/>
                <a:cs typeface="DM Sans Bold"/>
              </a:defRPr>
            </a:lvl3pPr>
            <a:lvl4pPr>
              <a:defRPr lang="de-DE" sz="2200" b="1" kern="1200" spc="-30" dirty="0">
                <a:solidFill>
                  <a:srgbClr val="545454"/>
                </a:solidFill>
                <a:latin typeface="DM Sans Bold"/>
                <a:ea typeface="DM Sans Bold"/>
                <a:cs typeface="DM Sans Bold"/>
              </a:defRPr>
            </a:lvl4pPr>
            <a:lvl5pPr>
              <a:defRPr lang="de-DE" sz="2000" b="1" kern="1200" spc="-30" dirty="0">
                <a:solidFill>
                  <a:srgbClr val="545454"/>
                </a:solidFill>
                <a:latin typeface="DM Sans Bold"/>
                <a:ea typeface="DM Sans Bold"/>
                <a:cs typeface="DM Sans Bold"/>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9F0475-87A1-1CE7-8443-1FC2472FACB4}"/>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2599E7FC-2D06-8100-5ECC-D6A6BB33B7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676B50D-E3AF-E7F8-CD01-52800122DA93}"/>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400545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EEDCA-4731-78EB-C565-BCEE84233BC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ECE45C-9F8C-5E9D-151A-F68CE757CFD4}"/>
              </a:ext>
            </a:extLst>
          </p:cNvPr>
          <p:cNvSpPr>
            <a:spLocks noGrp="1"/>
          </p:cNvSpPr>
          <p:nvPr>
            <p:ph sz="half" idx="1"/>
          </p:nvPr>
        </p:nvSpPr>
        <p:spPr>
          <a:xfrm>
            <a:off x="1257300" y="2738438"/>
            <a:ext cx="7810500" cy="652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AC2C3A4-B1B5-038B-3EFF-8E49063D2E58}"/>
              </a:ext>
            </a:extLst>
          </p:cNvPr>
          <p:cNvSpPr>
            <a:spLocks noGrp="1"/>
          </p:cNvSpPr>
          <p:nvPr>
            <p:ph sz="half" idx="2"/>
          </p:nvPr>
        </p:nvSpPr>
        <p:spPr>
          <a:xfrm>
            <a:off x="9220200" y="2738438"/>
            <a:ext cx="7810500" cy="652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DF32A45-BCDD-8336-B4C1-7AE0E5CFDC1C}"/>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6" name="Fußzeilenplatzhalter 5">
            <a:extLst>
              <a:ext uri="{FF2B5EF4-FFF2-40B4-BE49-F238E27FC236}">
                <a16:creationId xmlns:a16="http://schemas.microsoft.com/office/drawing/2014/main" id="{F87A36AC-4FBE-ADEF-BB21-00215E72F4A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ED11D46-7451-5609-6246-F01EFF9571F1}"/>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28173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4BB51-78B2-4D02-DC26-8B191418B8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9D59A69-67F2-BEF3-76BC-7A0E15BC14CA}"/>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4" name="Fußzeilenplatzhalter 3">
            <a:extLst>
              <a:ext uri="{FF2B5EF4-FFF2-40B4-BE49-F238E27FC236}">
                <a16:creationId xmlns:a16="http://schemas.microsoft.com/office/drawing/2014/main" id="{6EF3BDC5-7D8A-83A6-FC75-A7043BC6C10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072038F-0065-5071-A582-C4438B0E1871}"/>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4015236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4BB51-78B2-4D02-DC26-8B191418B8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9D59A69-67F2-BEF3-76BC-7A0E15BC14CA}"/>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4" name="Fußzeilenplatzhalter 3">
            <a:extLst>
              <a:ext uri="{FF2B5EF4-FFF2-40B4-BE49-F238E27FC236}">
                <a16:creationId xmlns:a16="http://schemas.microsoft.com/office/drawing/2014/main" id="{6EF3BDC5-7D8A-83A6-FC75-A7043BC6C10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072038F-0065-5071-A582-C4438B0E1871}"/>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785753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1AC09F9-4CA9-32DC-72EC-23CF6833BC7A}"/>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3" name="Fußzeilenplatzhalter 2">
            <a:extLst>
              <a:ext uri="{FF2B5EF4-FFF2-40B4-BE49-F238E27FC236}">
                <a16:creationId xmlns:a16="http://schemas.microsoft.com/office/drawing/2014/main" id="{15ECCBFF-8E5F-5538-9E0A-49D718695DC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716C87-CB69-E34F-0260-983BCE41E130}"/>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82823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9FD3C-87CF-B066-84F4-770100FD3870}"/>
              </a:ext>
            </a:extLst>
          </p:cNvPr>
          <p:cNvSpPr>
            <a:spLocks noGrp="1"/>
          </p:cNvSpPr>
          <p:nvPr>
            <p:ph type="title"/>
          </p:nvPr>
        </p:nvSpPr>
        <p:spPr>
          <a:xfrm>
            <a:off x="1143000" y="334055"/>
            <a:ext cx="10553700" cy="895813"/>
          </a:xfrm>
        </p:spPr>
        <p:txBody>
          <a:bodyPr>
            <a:normAutofit/>
          </a:bodyPr>
          <a:lstStyle>
            <a:lvl1pPr>
              <a:defRPr lang="de-DE" sz="3400" b="1" kern="1200" dirty="0">
                <a:solidFill>
                  <a:srgbClr val="545454"/>
                </a:solidFill>
                <a:latin typeface="Playfair Display" pitchFamily="2" charset="77"/>
                <a:ea typeface="Playfair Display" pitchFamily="2" charset="77"/>
                <a:cs typeface="Playfair Display" pitchFamily="2" charset="77"/>
              </a:defRPr>
            </a:lvl1pPr>
          </a:lstStyle>
          <a:p>
            <a:r>
              <a:rPr lang="de-DE"/>
              <a:t>Mastertitelformat bearbeiten</a:t>
            </a:r>
          </a:p>
        </p:txBody>
      </p:sp>
      <p:sp>
        <p:nvSpPr>
          <p:cNvPr id="3" name="Inhaltsplatzhalter 2">
            <a:extLst>
              <a:ext uri="{FF2B5EF4-FFF2-40B4-BE49-F238E27FC236}">
                <a16:creationId xmlns:a16="http://schemas.microsoft.com/office/drawing/2014/main" id="{3567EB35-2B59-34D9-5C03-7B1292354AAC}"/>
              </a:ext>
            </a:extLst>
          </p:cNvPr>
          <p:cNvSpPr>
            <a:spLocks noGrp="1"/>
          </p:cNvSpPr>
          <p:nvPr>
            <p:ph idx="1"/>
          </p:nvPr>
        </p:nvSpPr>
        <p:spPr/>
        <p:txBody>
          <a:bodyPr/>
          <a:lstStyle>
            <a:lvl1pPr>
              <a:defRPr lang="de-DE" sz="2800" b="1" kern="1200" spc="-30" dirty="0">
                <a:solidFill>
                  <a:srgbClr val="545454"/>
                </a:solidFill>
                <a:latin typeface="DM Sans Bold"/>
                <a:ea typeface="DM Sans Bold"/>
                <a:cs typeface="DM Sans Bold"/>
              </a:defRPr>
            </a:lvl1pPr>
            <a:lvl2pPr>
              <a:defRPr lang="de-DE" sz="2600" b="1" kern="1200" spc="-30" dirty="0">
                <a:solidFill>
                  <a:srgbClr val="545454"/>
                </a:solidFill>
                <a:latin typeface="DM Sans Bold"/>
                <a:ea typeface="DM Sans Bold"/>
                <a:cs typeface="DM Sans Bold"/>
              </a:defRPr>
            </a:lvl2pPr>
            <a:lvl3pPr>
              <a:defRPr lang="de-DE" sz="2400" b="1" kern="1200" spc="-30" dirty="0">
                <a:solidFill>
                  <a:srgbClr val="545454"/>
                </a:solidFill>
                <a:latin typeface="DM Sans Bold"/>
                <a:ea typeface="DM Sans Bold"/>
                <a:cs typeface="DM Sans Bold"/>
              </a:defRPr>
            </a:lvl3pPr>
            <a:lvl4pPr>
              <a:defRPr lang="de-DE" sz="2200" b="1" kern="1200" spc="-30" dirty="0">
                <a:solidFill>
                  <a:srgbClr val="545454"/>
                </a:solidFill>
                <a:latin typeface="DM Sans Bold"/>
                <a:ea typeface="DM Sans Bold"/>
                <a:cs typeface="DM Sans Bold"/>
              </a:defRPr>
            </a:lvl4pPr>
            <a:lvl5pPr>
              <a:defRPr lang="de-DE" sz="2000" b="1" kern="1200" spc="-30" dirty="0">
                <a:solidFill>
                  <a:srgbClr val="545454"/>
                </a:solidFill>
                <a:latin typeface="DM Sans Bold"/>
                <a:ea typeface="DM Sans Bold"/>
                <a:cs typeface="DM Sans Bold"/>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9F0475-87A1-1CE7-8443-1FC2472FACB4}"/>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2599E7FC-2D06-8100-5ECC-D6A6BB33B7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676B50D-E3AF-E7F8-CD01-52800122DA93}"/>
              </a:ext>
            </a:extLst>
          </p:cNvPr>
          <p:cNvSpPr>
            <a:spLocks noGrp="1"/>
          </p:cNvSpPr>
          <p:nvPr>
            <p:ph type="sldNum" sz="quarter" idx="12"/>
          </p:nvPr>
        </p:nvSpPr>
        <p:spPr/>
        <p:txBody>
          <a:bodyPr/>
          <a:lstStyle/>
          <a:p>
            <a:fld id="{F93BAC1D-6605-0D4B-828F-83E77ABB2C7F}" type="slidenum">
              <a:rPr lang="de-DE" smtClean="0"/>
              <a:t>‹Nr.›</a:t>
            </a:fld>
            <a:endParaRPr lang="de-DE"/>
          </a:p>
        </p:txBody>
      </p:sp>
      <p:sp>
        <p:nvSpPr>
          <p:cNvPr id="8" name="Textplatzhalter 7">
            <a:extLst>
              <a:ext uri="{FF2B5EF4-FFF2-40B4-BE49-F238E27FC236}">
                <a16:creationId xmlns:a16="http://schemas.microsoft.com/office/drawing/2014/main" id="{D8425EC9-6F44-A0E1-E533-F8EBA9A42B31}"/>
              </a:ext>
            </a:extLst>
          </p:cNvPr>
          <p:cNvSpPr>
            <a:spLocks noGrp="1"/>
          </p:cNvSpPr>
          <p:nvPr>
            <p:ph type="body" sz="quarter" idx="13" hasCustomPrompt="1"/>
          </p:nvPr>
        </p:nvSpPr>
        <p:spPr>
          <a:xfrm>
            <a:off x="1143000" y="1229868"/>
            <a:ext cx="10553700" cy="589407"/>
          </a:xfrm>
        </p:spPr>
        <p:txBody>
          <a:bodyPr/>
          <a:lstStyle>
            <a:lvl1pPr marL="0" indent="0">
              <a:buNone/>
              <a:defRPr/>
            </a:lvl1pPr>
          </a:lstStyle>
          <a:p>
            <a:pPr lvl="0"/>
            <a:r>
              <a:rPr lang="de-DE"/>
              <a:t>Untertitel</a:t>
            </a:r>
          </a:p>
        </p:txBody>
      </p:sp>
    </p:spTree>
    <p:extLst>
      <p:ext uri="{BB962C8B-B14F-4D97-AF65-F5344CB8AC3E}">
        <p14:creationId xmlns:p14="http://schemas.microsoft.com/office/powerpoint/2010/main" val="556665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46EC-AFCF-EE65-BE99-974FE642382C}"/>
              </a:ext>
            </a:extLst>
          </p:cNvPr>
          <p:cNvSpPr>
            <a:spLocks noGrp="1"/>
          </p:cNvSpPr>
          <p:nvPr>
            <p:ph type="title"/>
          </p:nvPr>
        </p:nvSpPr>
        <p:spPr>
          <a:xfrm>
            <a:off x="1260475" y="685800"/>
            <a:ext cx="5897563" cy="24003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0710AA1-D18E-559B-115B-52107C9A1F8C}"/>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276086E-0F63-018B-458B-E2788525EDA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7C700E2-E77C-3F28-40A0-8C450E6586C0}"/>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6" name="Fußzeilenplatzhalter 5">
            <a:extLst>
              <a:ext uri="{FF2B5EF4-FFF2-40B4-BE49-F238E27FC236}">
                <a16:creationId xmlns:a16="http://schemas.microsoft.com/office/drawing/2014/main" id="{4D9498F4-6A53-7F28-6F80-7AD02562FF8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C8DE72C-7B13-C137-9D50-B653778F7A73}"/>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398641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97882-D127-2A49-4F62-97930F165BDF}"/>
              </a:ext>
            </a:extLst>
          </p:cNvPr>
          <p:cNvSpPr>
            <a:spLocks noGrp="1"/>
          </p:cNvSpPr>
          <p:nvPr>
            <p:ph type="title"/>
          </p:nvPr>
        </p:nvSpPr>
        <p:spPr>
          <a:xfrm>
            <a:off x="1260475" y="685800"/>
            <a:ext cx="5897563" cy="24003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87A1413-E41F-3BEB-21D9-C3D948DFE2AA}"/>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BB17FC5-6ACF-1B4B-FA59-0775C389BB5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F871A47-8775-1945-80E3-2B84D5C24C5E}"/>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6" name="Fußzeilenplatzhalter 5">
            <a:extLst>
              <a:ext uri="{FF2B5EF4-FFF2-40B4-BE49-F238E27FC236}">
                <a16:creationId xmlns:a16="http://schemas.microsoft.com/office/drawing/2014/main" id="{9B9EB4C8-F8A5-D6EB-2F5E-458C87EC4AA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CB5FA7C-9658-C4B9-6C82-A0D76C69D8F7}"/>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390054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ADC48-C4B0-4936-5564-4AA6CD4E856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D3514EE-C470-FA4E-B58F-BDFB76A32A9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1A0851F-2D69-58B6-FCDF-F1D7F1864822}"/>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5" name="Fußzeilenplatzhalter 4">
            <a:extLst>
              <a:ext uri="{FF2B5EF4-FFF2-40B4-BE49-F238E27FC236}">
                <a16:creationId xmlns:a16="http://schemas.microsoft.com/office/drawing/2014/main" id="{B65DD7DD-8ADF-898C-7F9C-FB1D9FDF8D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7D4647-0B15-1081-2201-5CCB418F1E5B}"/>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725747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510412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40EDE0C-EF84-7864-960B-774F5EDA4F9C}"/>
              </a:ext>
            </a:extLst>
          </p:cNvPr>
          <p:cNvSpPr>
            <a:spLocks noGrp="1"/>
          </p:cNvSpPr>
          <p:nvPr>
            <p:ph type="title" orient="vert"/>
          </p:nvPr>
        </p:nvSpPr>
        <p:spPr>
          <a:xfrm>
            <a:off x="13087350" y="547688"/>
            <a:ext cx="3943350" cy="871855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FAF4FFB-BB5A-59EE-F98A-4F5EE7320BE4}"/>
              </a:ext>
            </a:extLst>
          </p:cNvPr>
          <p:cNvSpPr>
            <a:spLocks noGrp="1"/>
          </p:cNvSpPr>
          <p:nvPr>
            <p:ph type="body" orient="vert" idx="1"/>
          </p:nvPr>
        </p:nvSpPr>
        <p:spPr>
          <a:xfrm>
            <a:off x="1257300" y="547688"/>
            <a:ext cx="11677650" cy="87185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EF2E2F-5597-646B-B8AF-58374FA60F78}"/>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5" name="Fußzeilenplatzhalter 4">
            <a:extLst>
              <a:ext uri="{FF2B5EF4-FFF2-40B4-BE49-F238E27FC236}">
                <a16:creationId xmlns:a16="http://schemas.microsoft.com/office/drawing/2014/main" id="{3F2AEEB7-DBF9-EACC-D059-8E0C92FC6CC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8DD6EB5-8866-A7C1-74BC-1C6709DC5199}"/>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61348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9FD3C-87CF-B066-84F4-770100FD3870}"/>
              </a:ext>
            </a:extLst>
          </p:cNvPr>
          <p:cNvSpPr>
            <a:spLocks noGrp="1"/>
          </p:cNvSpPr>
          <p:nvPr>
            <p:ph type="title"/>
          </p:nvPr>
        </p:nvSpPr>
        <p:spPr/>
        <p:txBody>
          <a:bodyPr>
            <a:normAutofit/>
          </a:bodyPr>
          <a:lstStyle>
            <a:lvl1pPr>
              <a:defRPr lang="de-DE" sz="3400" b="1" kern="1200" dirty="0">
                <a:solidFill>
                  <a:srgbClr val="545454"/>
                </a:solidFill>
                <a:latin typeface="Playfair Display" pitchFamily="2" charset="77"/>
                <a:ea typeface="Playfair Display" pitchFamily="2" charset="77"/>
                <a:cs typeface="Playfair Display" pitchFamily="2" charset="77"/>
              </a:defRPr>
            </a:lvl1pPr>
          </a:lstStyle>
          <a:p>
            <a:r>
              <a:rPr lang="de-DE"/>
              <a:t>Mastertitelformat bearbeiten</a:t>
            </a:r>
          </a:p>
        </p:txBody>
      </p:sp>
      <p:sp>
        <p:nvSpPr>
          <p:cNvPr id="3" name="Inhaltsplatzhalter 2">
            <a:extLst>
              <a:ext uri="{FF2B5EF4-FFF2-40B4-BE49-F238E27FC236}">
                <a16:creationId xmlns:a16="http://schemas.microsoft.com/office/drawing/2014/main" id="{3567EB35-2B59-34D9-5C03-7B1292354AAC}"/>
              </a:ext>
            </a:extLst>
          </p:cNvPr>
          <p:cNvSpPr>
            <a:spLocks noGrp="1"/>
          </p:cNvSpPr>
          <p:nvPr>
            <p:ph idx="1"/>
          </p:nvPr>
        </p:nvSpPr>
        <p:spPr/>
        <p:txBody>
          <a:bodyPr/>
          <a:lstStyle>
            <a:lvl1pPr>
              <a:defRPr lang="de-DE" sz="2800" b="1" kern="1200" spc="-30" dirty="0">
                <a:solidFill>
                  <a:srgbClr val="545454"/>
                </a:solidFill>
                <a:latin typeface="DM Sans Bold"/>
                <a:ea typeface="DM Sans Bold"/>
                <a:cs typeface="DM Sans Bold"/>
              </a:defRPr>
            </a:lvl1pPr>
            <a:lvl2pPr>
              <a:defRPr lang="de-DE" sz="2600" b="1" kern="1200" spc="-30" dirty="0">
                <a:solidFill>
                  <a:srgbClr val="545454"/>
                </a:solidFill>
                <a:latin typeface="DM Sans Bold"/>
                <a:ea typeface="DM Sans Bold"/>
                <a:cs typeface="DM Sans Bold"/>
              </a:defRPr>
            </a:lvl2pPr>
            <a:lvl3pPr>
              <a:defRPr lang="de-DE" sz="2400" b="1" kern="1200" spc="-30" dirty="0">
                <a:solidFill>
                  <a:srgbClr val="545454"/>
                </a:solidFill>
                <a:latin typeface="DM Sans Bold"/>
                <a:ea typeface="DM Sans Bold"/>
                <a:cs typeface="DM Sans Bold"/>
              </a:defRPr>
            </a:lvl3pPr>
            <a:lvl4pPr>
              <a:defRPr lang="de-DE" sz="2200" b="1" kern="1200" spc="-30" dirty="0">
                <a:solidFill>
                  <a:srgbClr val="545454"/>
                </a:solidFill>
                <a:latin typeface="DM Sans Bold"/>
                <a:ea typeface="DM Sans Bold"/>
                <a:cs typeface="DM Sans Bold"/>
              </a:defRPr>
            </a:lvl4pPr>
            <a:lvl5pPr>
              <a:defRPr lang="de-DE" sz="2000" b="1" kern="1200" spc="-30" dirty="0">
                <a:solidFill>
                  <a:srgbClr val="545454"/>
                </a:solidFill>
                <a:latin typeface="DM Sans Bold"/>
                <a:ea typeface="DM Sans Bold"/>
                <a:cs typeface="DM Sans Bold"/>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9F0475-87A1-1CE7-8443-1FC2472FACB4}"/>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2599E7FC-2D06-8100-5ECC-D6A6BB33B7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676B50D-E3AF-E7F8-CD01-52800122DA93}"/>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61465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EEDCA-4731-78EB-C565-BCEE84233BC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ECE45C-9F8C-5E9D-151A-F68CE757CFD4}"/>
              </a:ext>
            </a:extLst>
          </p:cNvPr>
          <p:cNvSpPr>
            <a:spLocks noGrp="1"/>
          </p:cNvSpPr>
          <p:nvPr>
            <p:ph sz="half" idx="1"/>
          </p:nvPr>
        </p:nvSpPr>
        <p:spPr>
          <a:xfrm>
            <a:off x="1257300" y="2738438"/>
            <a:ext cx="7810500" cy="652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AC2C3A4-B1B5-038B-3EFF-8E49063D2E58}"/>
              </a:ext>
            </a:extLst>
          </p:cNvPr>
          <p:cNvSpPr>
            <a:spLocks noGrp="1"/>
          </p:cNvSpPr>
          <p:nvPr>
            <p:ph sz="half" idx="2"/>
          </p:nvPr>
        </p:nvSpPr>
        <p:spPr>
          <a:xfrm>
            <a:off x="9220200" y="2738438"/>
            <a:ext cx="7810500" cy="652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DF32A45-BCDD-8336-B4C1-7AE0E5CFDC1C}"/>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6" name="Fußzeilenplatzhalter 5">
            <a:extLst>
              <a:ext uri="{FF2B5EF4-FFF2-40B4-BE49-F238E27FC236}">
                <a16:creationId xmlns:a16="http://schemas.microsoft.com/office/drawing/2014/main" id="{F87A36AC-4FBE-ADEF-BB21-00215E72F4A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ED11D46-7451-5609-6246-F01EFF9571F1}"/>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322389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4BB51-78B2-4D02-DC26-8B191418B8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9D59A69-67F2-BEF3-76BC-7A0E15BC14CA}"/>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4" name="Fußzeilenplatzhalter 3">
            <a:extLst>
              <a:ext uri="{FF2B5EF4-FFF2-40B4-BE49-F238E27FC236}">
                <a16:creationId xmlns:a16="http://schemas.microsoft.com/office/drawing/2014/main" id="{6EF3BDC5-7D8A-83A6-FC75-A7043BC6C10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072038F-0065-5071-A582-C4438B0E1871}"/>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175423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4BB51-78B2-4D02-DC26-8B191418B8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9D59A69-67F2-BEF3-76BC-7A0E15BC14CA}"/>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4" name="Fußzeilenplatzhalter 3">
            <a:extLst>
              <a:ext uri="{FF2B5EF4-FFF2-40B4-BE49-F238E27FC236}">
                <a16:creationId xmlns:a16="http://schemas.microsoft.com/office/drawing/2014/main" id="{6EF3BDC5-7D8A-83A6-FC75-A7043BC6C10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072038F-0065-5071-A582-C4438B0E1871}"/>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07461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1AC09F9-4CA9-32DC-72EC-23CF6833BC7A}"/>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3" name="Fußzeilenplatzhalter 2">
            <a:extLst>
              <a:ext uri="{FF2B5EF4-FFF2-40B4-BE49-F238E27FC236}">
                <a16:creationId xmlns:a16="http://schemas.microsoft.com/office/drawing/2014/main" id="{15ECCBFF-8E5F-5538-9E0A-49D718695DC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716C87-CB69-E34F-0260-983BCE41E130}"/>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6267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46EC-AFCF-EE65-BE99-974FE642382C}"/>
              </a:ext>
            </a:extLst>
          </p:cNvPr>
          <p:cNvSpPr>
            <a:spLocks noGrp="1"/>
          </p:cNvSpPr>
          <p:nvPr>
            <p:ph type="title"/>
          </p:nvPr>
        </p:nvSpPr>
        <p:spPr>
          <a:xfrm>
            <a:off x="1260475" y="685800"/>
            <a:ext cx="5897563" cy="24003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0710AA1-D18E-559B-115B-52107C9A1F8C}"/>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276086E-0F63-018B-458B-E2788525EDA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7C700E2-E77C-3F28-40A0-8C450E6586C0}"/>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6" name="Fußzeilenplatzhalter 5">
            <a:extLst>
              <a:ext uri="{FF2B5EF4-FFF2-40B4-BE49-F238E27FC236}">
                <a16:creationId xmlns:a16="http://schemas.microsoft.com/office/drawing/2014/main" id="{4D9498F4-6A53-7F28-6F80-7AD02562FF8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C8DE72C-7B13-C137-9D50-B653778F7A73}"/>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231954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97882-D127-2A49-4F62-97930F165BDF}"/>
              </a:ext>
            </a:extLst>
          </p:cNvPr>
          <p:cNvSpPr>
            <a:spLocks noGrp="1"/>
          </p:cNvSpPr>
          <p:nvPr>
            <p:ph type="title"/>
          </p:nvPr>
        </p:nvSpPr>
        <p:spPr>
          <a:xfrm>
            <a:off x="1260475" y="685800"/>
            <a:ext cx="5897563" cy="24003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87A1413-E41F-3BEB-21D9-C3D948DFE2AA}"/>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BB17FC5-6ACF-1B4B-FA59-0775C389BB5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F871A47-8775-1945-80E3-2B84D5C24C5E}"/>
              </a:ext>
            </a:extLst>
          </p:cNvPr>
          <p:cNvSpPr>
            <a:spLocks noGrp="1"/>
          </p:cNvSpPr>
          <p:nvPr>
            <p:ph type="dt" sz="half" idx="10"/>
          </p:nvPr>
        </p:nvSpPr>
        <p:spPr/>
        <p:txBody>
          <a:bodyPr/>
          <a:lstStyle/>
          <a:p>
            <a:fld id="{56A2A6C6-8A6F-D245-B939-B7E46DAB1292}" type="datetimeFigureOut">
              <a:rPr lang="de-DE" smtClean="0"/>
              <a:t>23.01.26</a:t>
            </a:fld>
            <a:endParaRPr lang="de-DE"/>
          </a:p>
        </p:txBody>
      </p:sp>
      <p:sp>
        <p:nvSpPr>
          <p:cNvPr id="6" name="Fußzeilenplatzhalter 5">
            <a:extLst>
              <a:ext uri="{FF2B5EF4-FFF2-40B4-BE49-F238E27FC236}">
                <a16:creationId xmlns:a16="http://schemas.microsoft.com/office/drawing/2014/main" id="{9B9EB4C8-F8A5-D6EB-2F5E-458C87EC4AA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CB5FA7C-9658-C4B9-6C82-A0D76C69D8F7}"/>
              </a:ext>
            </a:extLst>
          </p:cNvPr>
          <p:cNvSpPr>
            <a:spLocks noGrp="1"/>
          </p:cNvSpPr>
          <p:nvPr>
            <p:ph type="sldNum" sz="quarter" idx="12"/>
          </p:nvPr>
        </p:nvSpPr>
        <p:spPr/>
        <p:txBody>
          <a:bodyPr/>
          <a:lstStyle/>
          <a:p>
            <a:fld id="{F93BAC1D-6605-0D4B-828F-83E77ABB2C7F}" type="slidenum">
              <a:rPr lang="de-DE" smtClean="0"/>
              <a:t>‹Nr.›</a:t>
            </a:fld>
            <a:endParaRPr lang="de-DE"/>
          </a:p>
        </p:txBody>
      </p:sp>
    </p:spTree>
    <p:extLst>
      <p:ext uri="{BB962C8B-B14F-4D97-AF65-F5344CB8AC3E}">
        <p14:creationId xmlns:p14="http://schemas.microsoft.com/office/powerpoint/2010/main" val="47485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DE022BD0-BC85-36E0-5627-82FE505A5A73}"/>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50000"/>
            </a:blip>
            <a:stretch>
              <a:fillRect/>
            </a:stretch>
          </a:blipFill>
          <a:ln cap="sq">
            <a:noFill/>
            <a:prstDash val="solid"/>
            <a:miter/>
          </a:ln>
        </p:spPr>
        <p:txBody>
          <a:bodyPr/>
          <a:lstStyle/>
          <a:p>
            <a:endParaRPr lang="de-DE"/>
          </a:p>
        </p:txBody>
      </p:sp>
      <p:sp>
        <p:nvSpPr>
          <p:cNvPr id="2" name="Titelplatzhalter 1">
            <a:extLst>
              <a:ext uri="{FF2B5EF4-FFF2-40B4-BE49-F238E27FC236}">
                <a16:creationId xmlns:a16="http://schemas.microsoft.com/office/drawing/2014/main" id="{E16BA220-1661-EDA4-BDE3-1AF19D2C742D}"/>
              </a:ext>
            </a:extLst>
          </p:cNvPr>
          <p:cNvSpPr>
            <a:spLocks noGrp="1"/>
          </p:cNvSpPr>
          <p:nvPr>
            <p:ph type="title"/>
          </p:nvPr>
        </p:nvSpPr>
        <p:spPr>
          <a:xfrm>
            <a:off x="1143000" y="445746"/>
            <a:ext cx="10553700" cy="6096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13CE443-5601-282F-DFE2-68DB0F64907D}"/>
              </a:ext>
            </a:extLst>
          </p:cNvPr>
          <p:cNvSpPr>
            <a:spLocks noGrp="1"/>
          </p:cNvSpPr>
          <p:nvPr>
            <p:ph type="body" idx="1"/>
          </p:nvPr>
        </p:nvSpPr>
        <p:spPr>
          <a:xfrm>
            <a:off x="1600200" y="2476500"/>
            <a:ext cx="15316200" cy="6858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982E61-0CCA-CB55-231C-0DA0CDC925F9}"/>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latin typeface="DM Sans" pitchFamily="2" charset="77"/>
              </a:defRPr>
            </a:lvl1pPr>
          </a:lstStyle>
          <a:p>
            <a:endParaRPr lang="de-DE"/>
          </a:p>
        </p:txBody>
      </p:sp>
      <p:sp>
        <p:nvSpPr>
          <p:cNvPr id="5" name="Fußzeilenplatzhalter 4">
            <a:extLst>
              <a:ext uri="{FF2B5EF4-FFF2-40B4-BE49-F238E27FC236}">
                <a16:creationId xmlns:a16="http://schemas.microsoft.com/office/drawing/2014/main" id="{7FBC4307-DFB5-6781-F4C8-16EA9B9CC4C6}"/>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latin typeface="DM Sans" pitchFamily="2" charset="77"/>
              </a:defRPr>
            </a:lvl1pPr>
          </a:lstStyle>
          <a:p>
            <a:endParaRPr lang="de-DE"/>
          </a:p>
        </p:txBody>
      </p:sp>
      <p:sp>
        <p:nvSpPr>
          <p:cNvPr id="6" name="Foliennummernplatzhalter 5">
            <a:extLst>
              <a:ext uri="{FF2B5EF4-FFF2-40B4-BE49-F238E27FC236}">
                <a16:creationId xmlns:a16="http://schemas.microsoft.com/office/drawing/2014/main" id="{14DDC9DC-7AF2-B195-BABE-459CC5C08A78}"/>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latin typeface="DM Sans" pitchFamily="2" charset="77"/>
              </a:defRPr>
            </a:lvl1pPr>
          </a:lstStyle>
          <a:p>
            <a:fld id="{F93BAC1D-6605-0D4B-828F-83E77ABB2C7F}" type="slidenum">
              <a:rPr lang="de-DE" smtClean="0"/>
              <a:pPr/>
              <a:t>‹Nr.›</a:t>
            </a:fld>
            <a:endParaRPr lang="de-DE"/>
          </a:p>
        </p:txBody>
      </p:sp>
      <p:sp>
        <p:nvSpPr>
          <p:cNvPr id="8" name="Freeform 3">
            <a:extLst>
              <a:ext uri="{FF2B5EF4-FFF2-40B4-BE49-F238E27FC236}">
                <a16:creationId xmlns:a16="http://schemas.microsoft.com/office/drawing/2014/main" id="{1896552B-33A8-96DA-6A0B-C67B020528FB}"/>
              </a:ext>
            </a:extLst>
          </p:cNvPr>
          <p:cNvSpPr/>
          <p:nvPr userDrawn="1"/>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10" name="AutoShape 12">
            <a:extLst>
              <a:ext uri="{FF2B5EF4-FFF2-40B4-BE49-F238E27FC236}">
                <a16:creationId xmlns:a16="http://schemas.microsoft.com/office/drawing/2014/main" id="{A5CC7A38-071D-4A3F-A160-73F6FEC3FFC9}"/>
              </a:ext>
            </a:extLst>
          </p:cNvPr>
          <p:cNvSpPr/>
          <p:nvPr userDrawn="1"/>
        </p:nvSpPr>
        <p:spPr>
          <a:xfrm>
            <a:off x="1143000" y="1714498"/>
            <a:ext cx="16154400" cy="7820023"/>
          </a:xfrm>
          <a:prstGeom prst="rect">
            <a:avLst/>
          </a:prstGeom>
          <a:solidFill>
            <a:srgbClr val="E1E9EB"/>
          </a:solidFill>
        </p:spPr>
        <p:txBody>
          <a:bodyPr/>
          <a:lstStyle/>
          <a:p>
            <a:endParaRPr lang="de-DE"/>
          </a:p>
        </p:txBody>
      </p:sp>
    </p:spTree>
    <p:extLst>
      <p:ext uri="{BB962C8B-B14F-4D97-AF65-F5344CB8AC3E}">
        <p14:creationId xmlns:p14="http://schemas.microsoft.com/office/powerpoint/2010/main" val="2635982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4" r:id="rId4"/>
    <p:sldLayoutId id="2147483666" r:id="rId5"/>
    <p:sldLayoutId id="2147483673" r:id="rId6"/>
    <p:sldLayoutId id="2147483667" r:id="rId7"/>
    <p:sldLayoutId id="2147483668" r:id="rId8"/>
    <p:sldLayoutId id="2147483669" r:id="rId9"/>
    <p:sldLayoutId id="2147483670" r:id="rId10"/>
    <p:sldLayoutId id="2147483655" r:id="rId11"/>
    <p:sldLayoutId id="2147483671" r:id="rId12"/>
  </p:sldLayoutIdLst>
  <p:txStyles>
    <p:titleStyle>
      <a:lvl1pPr algn="l" defTabSz="914400" rtl="0" eaLnBrk="1" latinLnBrk="0" hangingPunct="1">
        <a:lnSpc>
          <a:spcPct val="90000"/>
        </a:lnSpc>
        <a:spcBef>
          <a:spcPct val="0"/>
        </a:spcBef>
        <a:buNone/>
        <a:defRPr lang="de-DE" sz="3400" b="1" kern="1200" dirty="0">
          <a:solidFill>
            <a:srgbClr val="545454"/>
          </a:solidFill>
          <a:latin typeface="Playfair Displ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spc="-30" dirty="0">
          <a:solidFill>
            <a:srgbClr val="545454"/>
          </a:solidFill>
          <a:latin typeface="Playfair Displ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Playfair Displ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Playfair Displ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Playfair Displ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Playfair Displ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FDA4B646-EA1F-C85B-80B6-43BE783DDC1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alphaModFix amt="50000"/>
            </a:blip>
            <a:stretch>
              <a:fillRect/>
            </a:stretch>
          </a:blipFill>
          <a:ln cap="sq">
            <a:noFill/>
            <a:prstDash val="solid"/>
            <a:miter/>
          </a:ln>
        </p:spPr>
        <p:txBody>
          <a:bodyPr/>
          <a:lstStyle/>
          <a:p>
            <a:endParaRPr lang="de-DE"/>
          </a:p>
        </p:txBody>
      </p:sp>
      <p:sp>
        <p:nvSpPr>
          <p:cNvPr id="2" name="Titelplatzhalter 1">
            <a:extLst>
              <a:ext uri="{FF2B5EF4-FFF2-40B4-BE49-F238E27FC236}">
                <a16:creationId xmlns:a16="http://schemas.microsoft.com/office/drawing/2014/main" id="{E16BA220-1661-EDA4-BDE3-1AF19D2C742D}"/>
              </a:ext>
            </a:extLst>
          </p:cNvPr>
          <p:cNvSpPr>
            <a:spLocks noGrp="1"/>
          </p:cNvSpPr>
          <p:nvPr>
            <p:ph type="title"/>
          </p:nvPr>
        </p:nvSpPr>
        <p:spPr>
          <a:xfrm>
            <a:off x="1143000" y="445746"/>
            <a:ext cx="10553700" cy="6096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13CE443-5601-282F-DFE2-68DB0F64907D}"/>
              </a:ext>
            </a:extLst>
          </p:cNvPr>
          <p:cNvSpPr>
            <a:spLocks noGrp="1"/>
          </p:cNvSpPr>
          <p:nvPr>
            <p:ph type="body" idx="1"/>
          </p:nvPr>
        </p:nvSpPr>
        <p:spPr>
          <a:xfrm>
            <a:off x="1600200" y="2476500"/>
            <a:ext cx="15316200" cy="6858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982E61-0CCA-CB55-231C-0DA0CDC925F9}"/>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latin typeface="DM Sans" pitchFamily="2" charset="77"/>
              </a:defRPr>
            </a:lvl1pPr>
          </a:lstStyle>
          <a:p>
            <a:endParaRPr lang="de-DE"/>
          </a:p>
        </p:txBody>
      </p:sp>
      <p:sp>
        <p:nvSpPr>
          <p:cNvPr id="5" name="Fußzeilenplatzhalter 4">
            <a:extLst>
              <a:ext uri="{FF2B5EF4-FFF2-40B4-BE49-F238E27FC236}">
                <a16:creationId xmlns:a16="http://schemas.microsoft.com/office/drawing/2014/main" id="{7FBC4307-DFB5-6781-F4C8-16EA9B9CC4C6}"/>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latin typeface="DM Sans" pitchFamily="2" charset="77"/>
              </a:defRPr>
            </a:lvl1pPr>
          </a:lstStyle>
          <a:p>
            <a:endParaRPr lang="de-DE"/>
          </a:p>
        </p:txBody>
      </p:sp>
      <p:sp>
        <p:nvSpPr>
          <p:cNvPr id="6" name="Foliennummernplatzhalter 5">
            <a:extLst>
              <a:ext uri="{FF2B5EF4-FFF2-40B4-BE49-F238E27FC236}">
                <a16:creationId xmlns:a16="http://schemas.microsoft.com/office/drawing/2014/main" id="{14DDC9DC-7AF2-B195-BABE-459CC5C08A78}"/>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latin typeface="DM Sans" pitchFamily="2" charset="77"/>
              </a:defRPr>
            </a:lvl1pPr>
          </a:lstStyle>
          <a:p>
            <a:fld id="{F93BAC1D-6605-0D4B-828F-83E77ABB2C7F}" type="slidenum">
              <a:rPr lang="de-DE" smtClean="0"/>
              <a:pPr/>
              <a:t>‹Nr.›</a:t>
            </a:fld>
            <a:endParaRPr lang="de-DE"/>
          </a:p>
        </p:txBody>
      </p:sp>
      <p:sp>
        <p:nvSpPr>
          <p:cNvPr id="8" name="Freeform 3">
            <a:extLst>
              <a:ext uri="{FF2B5EF4-FFF2-40B4-BE49-F238E27FC236}">
                <a16:creationId xmlns:a16="http://schemas.microsoft.com/office/drawing/2014/main" id="{1896552B-33A8-96DA-6A0B-C67B020528FB}"/>
              </a:ext>
            </a:extLst>
          </p:cNvPr>
          <p:cNvSpPr/>
          <p:nvPr userDrawn="1"/>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Tree>
    <p:extLst>
      <p:ext uri="{BB962C8B-B14F-4D97-AF65-F5344CB8AC3E}">
        <p14:creationId xmlns:p14="http://schemas.microsoft.com/office/powerpoint/2010/main" val="35240749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lang="de-DE" sz="3400" b="1" kern="1200" dirty="0">
          <a:solidFill>
            <a:srgbClr val="545454"/>
          </a:solidFill>
          <a:latin typeface="Playfair Displ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spc="-30" dirty="0">
          <a:solidFill>
            <a:srgbClr val="545454"/>
          </a:solidFill>
          <a:latin typeface="DM Sans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hyperlink" Target="https://www.nik-ev.de/mut-mach-geschichten/chronisch-entzuendliche-darmerkrankung-die-folgegeschichte-von-tanja/" TargetMode="External"/><Relationship Id="rId21" Type="http://schemas.openxmlformats.org/officeDocument/2006/relationships/image" Target="../media/image26.png"/><Relationship Id="rId34" Type="http://schemas.openxmlformats.org/officeDocument/2006/relationships/hyperlink" Target="https://www.nik-ev.de/mut-mach-geschichten/egpa-die-geschichte-von-vanessa/" TargetMode="External"/><Relationship Id="rId42" Type="http://schemas.openxmlformats.org/officeDocument/2006/relationships/image" Target="../media/image37.png"/><Relationship Id="rId47" Type="http://schemas.openxmlformats.org/officeDocument/2006/relationships/hyperlink" Target="https://www.nik-ev.de/mut-mach-geschichten/morbus-bechterew-die-geschichte-von-oliver/" TargetMode="External"/><Relationship Id="rId50" Type="http://schemas.openxmlformats.org/officeDocument/2006/relationships/image" Target="../media/image41.png"/><Relationship Id="rId55" Type="http://schemas.openxmlformats.org/officeDocument/2006/relationships/hyperlink" Target="https://www.nik-ev.de/mut-mach-geschichten/sjoegren-syndrom-die-geschichte-von-sarah/" TargetMode="External"/><Relationship Id="rId63" Type="http://schemas.openxmlformats.org/officeDocument/2006/relationships/hyperlink" Target="https://www.nik-ev.de/mut-mach-geschichten/neurodermitis-die-folgegeschichte-von-laura/" TargetMode="External"/><Relationship Id="rId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hyperlink" Target="https://www.nik-ev.de/mut-mach-geschichten/multiple-sklerose-die-geschichte-von-jasmin/" TargetMode="External"/><Relationship Id="rId29" Type="http://schemas.openxmlformats.org/officeDocument/2006/relationships/image" Target="../media/image30.png"/><Relationship Id="rId11" Type="http://schemas.openxmlformats.org/officeDocument/2006/relationships/image" Target="../media/image21.png"/><Relationship Id="rId24" Type="http://schemas.openxmlformats.org/officeDocument/2006/relationships/hyperlink" Target="https://www.nik-ev.de/mut-mach-geschichten/egpa-die-geschichte-von-aylin/" TargetMode="External"/><Relationship Id="rId32" Type="http://schemas.openxmlformats.org/officeDocument/2006/relationships/hyperlink" Target="https://www.nik-ev.de/mut-mach-geschichten/multiple-sklerose-die-geschichte-von-anika/" TargetMode="External"/><Relationship Id="rId37" Type="http://schemas.openxmlformats.org/officeDocument/2006/relationships/image" Target="../media/image34.png"/><Relationship Id="rId40" Type="http://schemas.openxmlformats.org/officeDocument/2006/relationships/hyperlink" Target="https://www.nik-ev.de/mut-mach-geschichten/neurodermitis-morbus-bechterew-guillan-barre-syndrom-die-geschichte-von-jasmin/" TargetMode="External"/><Relationship Id="rId45" Type="http://schemas.openxmlformats.org/officeDocument/2006/relationships/hyperlink" Target="https://www.nik-ev.de/mut-mach-geschichten/multiple-sklerose-die-geschichte-von-sissy/" TargetMode="External"/><Relationship Id="rId53" Type="http://schemas.openxmlformats.org/officeDocument/2006/relationships/hyperlink" Target="https://www.nik-ev.de/mut-mach-geschichten/morbus-bechterew-die-geschichte-von-lana/" TargetMode="External"/><Relationship Id="rId58" Type="http://schemas.openxmlformats.org/officeDocument/2006/relationships/image" Target="../media/image45.png"/><Relationship Id="rId66" Type="http://schemas.openxmlformats.org/officeDocument/2006/relationships/image" Target="../media/image49.png"/><Relationship Id="rId5" Type="http://schemas.openxmlformats.org/officeDocument/2006/relationships/image" Target="../media/image18.png"/><Relationship Id="rId61" Type="http://schemas.openxmlformats.org/officeDocument/2006/relationships/hyperlink" Target="https://www.nik-ev.de/mut-mach-geschichten/multiple-sklerose-die-folgegeschichte-von-caro/" TargetMode="External"/><Relationship Id="rId19" Type="http://schemas.openxmlformats.org/officeDocument/2006/relationships/image" Target="../media/image25.png"/><Relationship Id="rId14" Type="http://schemas.openxmlformats.org/officeDocument/2006/relationships/hyperlink" Target="https://www.nik-ev.de/mut-mach-geschichten/rheumatoide-arthritis-die-geschichte-von-claudia/" TargetMode="External"/><Relationship Id="rId22" Type="http://schemas.openxmlformats.org/officeDocument/2006/relationships/hyperlink" Target="https://www.nik-ev.de/mut-mach-geschichten/lupus-die-geschichte-von-zina/" TargetMode="External"/><Relationship Id="rId27" Type="http://schemas.openxmlformats.org/officeDocument/2006/relationships/image" Target="../media/image29.png"/><Relationship Id="rId30" Type="http://schemas.openxmlformats.org/officeDocument/2006/relationships/hyperlink" Target="https://www.nik-ev.de/mut-mach-geschichten/multiple-sklerose-die-geschichte-von-daniela/" TargetMode="External"/><Relationship Id="rId35" Type="http://schemas.openxmlformats.org/officeDocument/2006/relationships/image" Target="../media/image33.png"/><Relationship Id="rId43" Type="http://schemas.openxmlformats.org/officeDocument/2006/relationships/hyperlink" Target="https://www.nik-ev.de/mut-mach-geschichten/morbus-bechterew-die-geschichte-von-helene/" TargetMode="External"/><Relationship Id="rId48" Type="http://schemas.openxmlformats.org/officeDocument/2006/relationships/image" Target="../media/image40.png"/><Relationship Id="rId56" Type="http://schemas.openxmlformats.org/officeDocument/2006/relationships/image" Target="../media/image44.png"/><Relationship Id="rId64" Type="http://schemas.openxmlformats.org/officeDocument/2006/relationships/image" Target="../media/image48.png"/><Relationship Id="rId8" Type="http://schemas.openxmlformats.org/officeDocument/2006/relationships/hyperlink" Target="https://www.nik-ev.de/mut-mach-geschichten/colitis-ulcerosa-die-geschichte-von-andreas/" TargetMode="External"/><Relationship Id="rId51" Type="http://schemas.openxmlformats.org/officeDocument/2006/relationships/hyperlink" Target="https://www.nik-ev.de/mut-mach-geschichten/psoriasis-die-geschichte-von-sine/" TargetMode="External"/><Relationship Id="rId3" Type="http://schemas.openxmlformats.org/officeDocument/2006/relationships/hyperlink" Target="https://www.nik-ev.de/mut-mach-geschichten/" TargetMode="External"/><Relationship Id="rId12" Type="http://schemas.openxmlformats.org/officeDocument/2006/relationships/hyperlink" Target="https://www.nik-ev.de/mut-mach-geschichten/colitis-ulcerosa-die-geschichte-von-mila/" TargetMode="External"/><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2.png"/><Relationship Id="rId38" Type="http://schemas.openxmlformats.org/officeDocument/2006/relationships/hyperlink" Target="https://www.nik-ev.de/mut-mach-geschichten/neurodermitis-die-geschichte-von-thea/" TargetMode="External"/><Relationship Id="rId46" Type="http://schemas.openxmlformats.org/officeDocument/2006/relationships/image" Target="../media/image39.png"/><Relationship Id="rId59" Type="http://schemas.openxmlformats.org/officeDocument/2006/relationships/hyperlink" Target="https://www.nik-ev.de/mut-mach-geschichten/multiple-sklerose-folgegeschichte-von-nele-von-horsten/" TargetMode="External"/><Relationship Id="rId20" Type="http://schemas.openxmlformats.org/officeDocument/2006/relationships/hyperlink" Target="https://www.nik-ev.de/mut-mach-geschichten/sklerodermie-die-geschichte-von-laura/" TargetMode="External"/><Relationship Id="rId41" Type="http://schemas.openxmlformats.org/officeDocument/2006/relationships/image" Target="../media/image36.png"/><Relationship Id="rId54" Type="http://schemas.openxmlformats.org/officeDocument/2006/relationships/image" Target="../media/image43.png"/><Relationship Id="rId6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hyperlink" Target="https://www.nik-ev.de/mut-mach-geschichten/rheumatische-arthritis-die-geschichte-von-jasmin/" TargetMode="Externa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hyperlink" Target="https://www.nik-ev.de/mut-mach-geschichten/mut-mach-geschichte-von-kara-und-mia/" TargetMode="External"/><Relationship Id="rId36" Type="http://schemas.openxmlformats.org/officeDocument/2006/relationships/hyperlink" Target="https://www.nik-ev.de/mut-mach-geschichten/lupus-die-geschichte-von-anne/" TargetMode="External"/><Relationship Id="rId49" Type="http://schemas.openxmlformats.org/officeDocument/2006/relationships/hyperlink" Target="https://www.nik-ev.de/mut-mach-geschichten/chronisch-entzuendliche-darmerkrankung-die-geschichte-von-jana/" TargetMode="External"/><Relationship Id="rId57" Type="http://schemas.openxmlformats.org/officeDocument/2006/relationships/hyperlink" Target="https://www.nik-ev.de/mut-mach-geschichten/rheumatische-arthritis-die-geschichte-von-anne-christin/" TargetMode="External"/><Relationship Id="rId10" Type="http://schemas.openxmlformats.org/officeDocument/2006/relationships/hyperlink" Target="https://www.nik-ev.de/mut-mach-geschichten/lupus-die-geschichte-von-bekki/" TargetMode="External"/><Relationship Id="rId31" Type="http://schemas.openxmlformats.org/officeDocument/2006/relationships/image" Target="../media/image31.png"/><Relationship Id="rId44" Type="http://schemas.openxmlformats.org/officeDocument/2006/relationships/image" Target="../media/image38.png"/><Relationship Id="rId52" Type="http://schemas.openxmlformats.org/officeDocument/2006/relationships/image" Target="../media/image42.png"/><Relationship Id="rId60" Type="http://schemas.openxmlformats.org/officeDocument/2006/relationships/image" Target="../media/image46.png"/><Relationship Id="rId65" Type="http://schemas.openxmlformats.org/officeDocument/2006/relationships/hyperlink" Target="https://www.nik-ev.de/mut-mach-geschichten/acne-inversa-die-geschichte-von-moritz/" TargetMode="External"/><Relationship Id="rId4" Type="http://schemas.openxmlformats.org/officeDocument/2006/relationships/hyperlink" Target="https://www.nik-ev.de/mut-mach-geschichten/sjoegren-syndrom-die-geschichte-von-pia/" TargetMode="External"/><Relationship Id="rId9"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hyperlink" Target="https://www.nik-ev.de/mut-mach-geschichten/neurodermitis-die-geschichte-von-rene/" TargetMode="External"/><Relationship Id="rId3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netzwerk_autoimmunerkrankter" TargetMode="External"/><Relationship Id="rId13" Type="http://schemas.openxmlformats.org/officeDocument/2006/relationships/hyperlink" Target="https://www.nik-ev.de/experten/?q37-t2-222=patienteninitiative&amp;q37-o=0#query-loop-filter-37" TargetMode="External"/><Relationship Id="rId1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hyperlink" Target="https://www.facebook.com/netzwerkautoimmunerkrankter" TargetMode="External"/><Relationship Id="rId12" Type="http://schemas.openxmlformats.org/officeDocument/2006/relationships/hyperlink" Target="https://www.nik-ev.de/experten/?q37-t1-164=allgemeinmediziner&amp;q37-t1-119=ernaehrungsberater&amp;q37-t1-117=facharzt&amp;q37-t1-229=heilpraktiker&amp;q37-t1-238=hilfe-fuer-babys-und-kleinkinder&amp;q37-t1-120=raucherentwoehnung&amp;q37-t1-174=schwangerschaft&amp;q37-t1-118=therapeut&amp;q37-o=0#query-loop-filter-37" TargetMode="External"/><Relationship Id="rId17"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1.emf"/><Relationship Id="rId1" Type="http://schemas.openxmlformats.org/officeDocument/2006/relationships/slideLayout" Target="../slideLayouts/slideLayout5.xml"/><Relationship Id="rId6" Type="http://schemas.openxmlformats.org/officeDocument/2006/relationships/hyperlink" Target="https://www.nik-ev.de/youtube-expertinnen-gespraeche/" TargetMode="External"/><Relationship Id="rId11" Type="http://schemas.openxmlformats.org/officeDocument/2006/relationships/hyperlink" Target="https://www.nik-ev.de/newsletter/" TargetMode="External"/><Relationship Id="rId5" Type="http://schemas.openxmlformats.org/officeDocument/2006/relationships/hyperlink" Target="https://www.instagram.com/netzwerk_autoimmunerkrankter/reels/" TargetMode="External"/><Relationship Id="rId15" Type="http://schemas.openxmlformats.org/officeDocument/2006/relationships/image" Target="../media/image50.emf"/><Relationship Id="rId10" Type="http://schemas.openxmlformats.org/officeDocument/2006/relationships/hyperlink" Target="https://www.nik-ev.de/" TargetMode="External"/><Relationship Id="rId4" Type="http://schemas.openxmlformats.org/officeDocument/2006/relationships/image" Target="../media/image3.svg"/><Relationship Id="rId9" Type="http://schemas.openxmlformats.org/officeDocument/2006/relationships/hyperlink" Target="https://www.linkedin.com/company/netzwerk-autoimmunerkrankter-e-v/posts/?feedView=all" TargetMode="External"/><Relationship Id="rId14" Type="http://schemas.openxmlformats.org/officeDocument/2006/relationships/hyperlink" Target="https://www.instagram.com/netzwerk_autoimmunerkrankter/"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jpeg"/><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18.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sv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1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svg"/><Relationship Id="rId7"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83D67-28DB-5F77-3AA9-867C54E7ED1C}"/>
              </a:ext>
            </a:extLst>
          </p:cNvPr>
          <p:cNvSpPr>
            <a:spLocks noGrp="1"/>
          </p:cNvSpPr>
          <p:nvPr>
            <p:ph type="ctrTitle"/>
          </p:nvPr>
        </p:nvSpPr>
        <p:spPr>
          <a:xfrm>
            <a:off x="0" y="3490913"/>
            <a:ext cx="19050000" cy="2384425"/>
          </a:xfrm>
        </p:spPr>
        <p:txBody>
          <a:bodyPr>
            <a:noAutofit/>
          </a:bodyPr>
          <a:lstStyle/>
          <a:p>
            <a:r>
              <a:rPr lang="en-US" sz="4000" dirty="0">
                <a:latin typeface="DM Sans"/>
                <a:ea typeface="+mn-lt"/>
                <a:cs typeface="+mn-lt"/>
              </a:rPr>
              <a:t>Patient Journey neu </a:t>
            </a:r>
            <a:r>
              <a:rPr lang="en-US" sz="4000" dirty="0" err="1">
                <a:latin typeface="DM Sans"/>
                <a:ea typeface="+mn-lt"/>
                <a:cs typeface="+mn-lt"/>
              </a:rPr>
              <a:t>gedacht</a:t>
            </a:r>
            <a:br>
              <a:rPr lang="en-US" sz="4000" dirty="0">
                <a:latin typeface="DM Sans"/>
                <a:ea typeface="+mn-lt"/>
                <a:cs typeface="+mn-lt"/>
              </a:rPr>
            </a:br>
            <a:r>
              <a:rPr lang="en-US" sz="4000" dirty="0" err="1">
                <a:latin typeface="DM Sans"/>
                <a:ea typeface="+mn-lt"/>
                <a:cs typeface="+mn-lt"/>
              </a:rPr>
              <a:t>Digitale</a:t>
            </a:r>
            <a:r>
              <a:rPr lang="en-US" sz="4000" dirty="0">
                <a:latin typeface="DM Sans"/>
                <a:ea typeface="+mn-lt"/>
                <a:cs typeface="+mn-lt"/>
              </a:rPr>
              <a:t> Navigation </a:t>
            </a:r>
            <a:br>
              <a:rPr lang="en-US" sz="4000" dirty="0">
                <a:latin typeface="DM Sans"/>
                <a:ea typeface="+mn-lt"/>
                <a:cs typeface="+mn-lt"/>
              </a:rPr>
            </a:br>
            <a:r>
              <a:rPr lang="en-US" sz="4000" dirty="0">
                <a:latin typeface="DM Sans"/>
                <a:ea typeface="+mn-lt"/>
                <a:cs typeface="+mn-lt"/>
              </a:rPr>
              <a:t>         für </a:t>
            </a:r>
            <a:r>
              <a:rPr lang="en-US" sz="4000" dirty="0" err="1">
                <a:latin typeface="DM Sans"/>
                <a:ea typeface="+mn-lt"/>
                <a:cs typeface="+mn-lt"/>
              </a:rPr>
              <a:t>bessere</a:t>
            </a:r>
            <a:r>
              <a:rPr lang="en-US" sz="4000" dirty="0">
                <a:latin typeface="DM Sans"/>
                <a:ea typeface="+mn-lt"/>
                <a:cs typeface="+mn-lt"/>
              </a:rPr>
              <a:t> </a:t>
            </a:r>
            <a:r>
              <a:rPr lang="en-US" sz="4000" dirty="0" err="1">
                <a:latin typeface="DM Sans"/>
                <a:ea typeface="+mn-lt"/>
                <a:cs typeface="+mn-lt"/>
              </a:rPr>
              <a:t>Versorgung</a:t>
            </a:r>
            <a:r>
              <a:rPr lang="en-US" sz="4000" dirty="0">
                <a:latin typeface="DM Sans"/>
                <a:ea typeface="+mn-lt"/>
                <a:cs typeface="+mn-lt"/>
              </a:rPr>
              <a:t> und </a:t>
            </a:r>
            <a:r>
              <a:rPr lang="en-US" sz="4000" dirty="0" err="1">
                <a:latin typeface="DM Sans"/>
                <a:ea typeface="+mn-lt"/>
                <a:cs typeface="+mn-lt"/>
              </a:rPr>
              <a:t>mehr</a:t>
            </a:r>
            <a:r>
              <a:rPr lang="en-US" sz="4000" dirty="0">
                <a:latin typeface="DM Sans"/>
                <a:ea typeface="+mn-lt"/>
                <a:cs typeface="+mn-lt"/>
              </a:rPr>
              <a:t> </a:t>
            </a:r>
            <a:r>
              <a:rPr lang="en-US" sz="4000" dirty="0" err="1">
                <a:latin typeface="DM Sans"/>
                <a:ea typeface="+mn-lt"/>
                <a:cs typeface="+mn-lt"/>
              </a:rPr>
              <a:t>Therapieerfolg</a:t>
            </a:r>
            <a:r>
              <a:rPr lang="en-US" sz="4000" dirty="0">
                <a:latin typeface="DM Sans"/>
                <a:ea typeface="+mn-lt"/>
                <a:cs typeface="+mn-lt"/>
              </a:rPr>
              <a:t>                                               </a:t>
            </a:r>
            <a:endParaRPr lang="de-DE" sz="4000" noProof="0" dirty="0"/>
          </a:p>
        </p:txBody>
      </p:sp>
      <p:sp>
        <p:nvSpPr>
          <p:cNvPr id="4" name="Textplatzhalter 3">
            <a:extLst>
              <a:ext uri="{FF2B5EF4-FFF2-40B4-BE49-F238E27FC236}">
                <a16:creationId xmlns:a16="http://schemas.microsoft.com/office/drawing/2014/main" id="{AB5E08DA-EBE9-4B89-2871-139DB3814459}"/>
              </a:ext>
            </a:extLst>
          </p:cNvPr>
          <p:cNvSpPr>
            <a:spLocks noGrp="1"/>
          </p:cNvSpPr>
          <p:nvPr>
            <p:ph type="body" sz="quarter" idx="11"/>
          </p:nvPr>
        </p:nvSpPr>
        <p:spPr/>
        <p:txBody>
          <a:bodyPr vert="horz" lIns="91440" tIns="45720" rIns="91440" bIns="45720" rtlCol="0" anchor="t">
            <a:normAutofit/>
          </a:bodyPr>
          <a:lstStyle/>
          <a:p>
            <a:r>
              <a:rPr lang="de-DE"/>
              <a:t>Der digitale Patientenlotse</a:t>
            </a:r>
            <a:endParaRPr lang="de-DE" noProof="0"/>
          </a:p>
        </p:txBody>
      </p:sp>
    </p:spTree>
    <p:extLst>
      <p:ext uri="{BB962C8B-B14F-4D97-AF65-F5344CB8AC3E}">
        <p14:creationId xmlns:p14="http://schemas.microsoft.com/office/powerpoint/2010/main" val="264798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399CF988-C39D-A4E1-A7B4-F61EAF6FB0A4}"/>
              </a:ext>
            </a:extLst>
          </p:cNvPr>
          <p:cNvSpPr>
            <a:spLocks noGrp="1"/>
          </p:cNvSpPr>
          <p:nvPr>
            <p:ph type="title"/>
          </p:nvPr>
        </p:nvSpPr>
        <p:spPr/>
        <p:txBody>
          <a:bodyPr/>
          <a:lstStyle/>
          <a:p>
            <a:r>
              <a:rPr lang="de-DE">
                <a:latin typeface="Playfair Display"/>
                <a:hlinkClick r:id="rId3"/>
              </a:rPr>
              <a:t>Mut-Mach-Geschichten</a:t>
            </a:r>
            <a:r>
              <a:rPr lang="de-DE">
                <a:latin typeface="Playfair Display"/>
              </a:rPr>
              <a:t> 2025</a:t>
            </a:r>
            <a:endParaRPr lang="de-DE"/>
          </a:p>
        </p:txBody>
      </p:sp>
      <p:grpSp>
        <p:nvGrpSpPr>
          <p:cNvPr id="7" name="Group 11">
            <a:extLst>
              <a:ext uri="{FF2B5EF4-FFF2-40B4-BE49-F238E27FC236}">
                <a16:creationId xmlns:a16="http://schemas.microsoft.com/office/drawing/2014/main" id="{AA3FFFD9-0056-08D2-C3FF-C356E58ACA09}"/>
              </a:ext>
            </a:extLst>
          </p:cNvPr>
          <p:cNvGrpSpPr/>
          <p:nvPr/>
        </p:nvGrpSpPr>
        <p:grpSpPr>
          <a:xfrm>
            <a:off x="1040622" y="1714549"/>
            <a:ext cx="1788272" cy="1788272"/>
            <a:chOff x="0" y="0"/>
            <a:chExt cx="812800" cy="812800"/>
          </a:xfrm>
        </p:grpSpPr>
        <p:sp>
          <p:nvSpPr>
            <p:cNvPr id="8" name="Freeform 12">
              <a:hlinkClick r:id="rId4" tooltip="https://www.nik-ev.de/mut-mach-geschichten/sjoegren-syndrom-die-geschichte-von-pia/"/>
              <a:extLst>
                <a:ext uri="{FF2B5EF4-FFF2-40B4-BE49-F238E27FC236}">
                  <a16:creationId xmlns:a16="http://schemas.microsoft.com/office/drawing/2014/main" id="{EDA89ABB-666A-D7DB-C24E-326805D62693}"/>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t="-177" b="-177"/>
              </a:stretch>
            </a:blipFill>
          </p:spPr>
          <p:txBody>
            <a:bodyPr/>
            <a:lstStyle/>
            <a:p>
              <a:endParaRPr lang="de-DE"/>
            </a:p>
          </p:txBody>
        </p:sp>
      </p:grpSp>
      <p:grpSp>
        <p:nvGrpSpPr>
          <p:cNvPr id="9" name="Group 13">
            <a:extLst>
              <a:ext uri="{FF2B5EF4-FFF2-40B4-BE49-F238E27FC236}">
                <a16:creationId xmlns:a16="http://schemas.microsoft.com/office/drawing/2014/main" id="{BE1ECFBA-DD59-E63C-55FB-7A7A4F1B9B77}"/>
              </a:ext>
            </a:extLst>
          </p:cNvPr>
          <p:cNvGrpSpPr/>
          <p:nvPr/>
        </p:nvGrpSpPr>
        <p:grpSpPr>
          <a:xfrm>
            <a:off x="2876581" y="1714549"/>
            <a:ext cx="1788272" cy="1788272"/>
            <a:chOff x="0" y="0"/>
            <a:chExt cx="812800" cy="812800"/>
          </a:xfrm>
        </p:grpSpPr>
        <p:sp>
          <p:nvSpPr>
            <p:cNvPr id="11" name="Freeform 14">
              <a:hlinkClick r:id="rId6" tooltip="https://www.nik-ev.de/mut-mach-geschichten/rheumatische-arthritis-die-geschichte-von-jasmin/"/>
              <a:extLst>
                <a:ext uri="{FF2B5EF4-FFF2-40B4-BE49-F238E27FC236}">
                  <a16:creationId xmlns:a16="http://schemas.microsoft.com/office/drawing/2014/main" id="{995E53B4-8D33-A663-86A4-86482041384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t="-175" b="-175"/>
              </a:stretch>
            </a:blipFill>
          </p:spPr>
          <p:txBody>
            <a:bodyPr/>
            <a:lstStyle/>
            <a:p>
              <a:endParaRPr lang="de-DE"/>
            </a:p>
          </p:txBody>
        </p:sp>
      </p:grpSp>
      <p:grpSp>
        <p:nvGrpSpPr>
          <p:cNvPr id="12" name="Group 15">
            <a:extLst>
              <a:ext uri="{FF2B5EF4-FFF2-40B4-BE49-F238E27FC236}">
                <a16:creationId xmlns:a16="http://schemas.microsoft.com/office/drawing/2014/main" id="{8090AF7F-80A5-C6C7-82B4-41E1B52FA2DA}"/>
              </a:ext>
            </a:extLst>
          </p:cNvPr>
          <p:cNvGrpSpPr/>
          <p:nvPr/>
        </p:nvGrpSpPr>
        <p:grpSpPr>
          <a:xfrm>
            <a:off x="4712540" y="1714549"/>
            <a:ext cx="1788272" cy="1788272"/>
            <a:chOff x="0" y="0"/>
            <a:chExt cx="812800" cy="812800"/>
          </a:xfrm>
        </p:grpSpPr>
        <p:sp>
          <p:nvSpPr>
            <p:cNvPr id="13" name="Freeform 16">
              <a:hlinkClick r:id="rId8" tooltip="https://www.nik-ev.de/mut-mach-geschichten/colitis-ulcerosa-die-geschichte-von-andreas/"/>
              <a:extLst>
                <a:ext uri="{FF2B5EF4-FFF2-40B4-BE49-F238E27FC236}">
                  <a16:creationId xmlns:a16="http://schemas.microsoft.com/office/drawing/2014/main" id="{12B630D9-C379-0F6C-14DB-018772540E8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9"/>
              <a:stretch>
                <a:fillRect l="-175" r="-175"/>
              </a:stretch>
            </a:blipFill>
          </p:spPr>
          <p:txBody>
            <a:bodyPr/>
            <a:lstStyle/>
            <a:p>
              <a:endParaRPr lang="de-DE"/>
            </a:p>
          </p:txBody>
        </p:sp>
      </p:grpSp>
      <p:grpSp>
        <p:nvGrpSpPr>
          <p:cNvPr id="14" name="Group 17">
            <a:extLst>
              <a:ext uri="{FF2B5EF4-FFF2-40B4-BE49-F238E27FC236}">
                <a16:creationId xmlns:a16="http://schemas.microsoft.com/office/drawing/2014/main" id="{FDE03193-00D6-D732-7A09-5517A2DCA66E}"/>
              </a:ext>
            </a:extLst>
          </p:cNvPr>
          <p:cNvGrpSpPr/>
          <p:nvPr/>
        </p:nvGrpSpPr>
        <p:grpSpPr>
          <a:xfrm>
            <a:off x="6548500" y="1714549"/>
            <a:ext cx="1788272" cy="1788272"/>
            <a:chOff x="0" y="0"/>
            <a:chExt cx="812800" cy="812800"/>
          </a:xfrm>
        </p:grpSpPr>
        <p:sp>
          <p:nvSpPr>
            <p:cNvPr id="15" name="Freeform 18">
              <a:hlinkClick r:id="rId10" tooltip="https://www.nik-ev.de/mut-mach-geschichten/lupus-die-geschichte-von-bekki/"/>
              <a:extLst>
                <a:ext uri="{FF2B5EF4-FFF2-40B4-BE49-F238E27FC236}">
                  <a16:creationId xmlns:a16="http://schemas.microsoft.com/office/drawing/2014/main" id="{0F085AAD-2AE1-45EF-F04E-F08FAAA7BB3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1"/>
              <a:stretch>
                <a:fillRect l="-176" r="-176"/>
              </a:stretch>
            </a:blipFill>
          </p:spPr>
          <p:txBody>
            <a:bodyPr/>
            <a:lstStyle/>
            <a:p>
              <a:endParaRPr lang="de-DE"/>
            </a:p>
          </p:txBody>
        </p:sp>
      </p:grpSp>
      <p:grpSp>
        <p:nvGrpSpPr>
          <p:cNvPr id="16" name="Group 19">
            <a:extLst>
              <a:ext uri="{FF2B5EF4-FFF2-40B4-BE49-F238E27FC236}">
                <a16:creationId xmlns:a16="http://schemas.microsoft.com/office/drawing/2014/main" id="{FD523C4F-4D01-B237-9582-1AA2D812B43E}"/>
              </a:ext>
            </a:extLst>
          </p:cNvPr>
          <p:cNvGrpSpPr/>
          <p:nvPr/>
        </p:nvGrpSpPr>
        <p:grpSpPr>
          <a:xfrm>
            <a:off x="8384459" y="1714549"/>
            <a:ext cx="1788272" cy="1788272"/>
            <a:chOff x="0" y="0"/>
            <a:chExt cx="812800" cy="812800"/>
          </a:xfrm>
        </p:grpSpPr>
        <p:sp>
          <p:nvSpPr>
            <p:cNvPr id="17" name="Freeform 20">
              <a:hlinkClick r:id="rId12" tooltip="https://www.nik-ev.de/mut-mach-geschichten/colitis-ulcerosa-die-geschichte-von-mila/"/>
              <a:extLst>
                <a:ext uri="{FF2B5EF4-FFF2-40B4-BE49-F238E27FC236}">
                  <a16:creationId xmlns:a16="http://schemas.microsoft.com/office/drawing/2014/main" id="{FC669F37-8F44-6804-006F-C0408E76A53F}"/>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3"/>
              <a:stretch>
                <a:fillRect l="-191" r="-191"/>
              </a:stretch>
            </a:blipFill>
          </p:spPr>
          <p:txBody>
            <a:bodyPr/>
            <a:lstStyle/>
            <a:p>
              <a:endParaRPr lang="de-DE"/>
            </a:p>
          </p:txBody>
        </p:sp>
      </p:grpSp>
      <p:grpSp>
        <p:nvGrpSpPr>
          <p:cNvPr id="18" name="Group 21">
            <a:extLst>
              <a:ext uri="{FF2B5EF4-FFF2-40B4-BE49-F238E27FC236}">
                <a16:creationId xmlns:a16="http://schemas.microsoft.com/office/drawing/2014/main" id="{5DFB3E80-657D-7963-C593-BFC22CE0A0C2}"/>
              </a:ext>
            </a:extLst>
          </p:cNvPr>
          <p:cNvGrpSpPr/>
          <p:nvPr/>
        </p:nvGrpSpPr>
        <p:grpSpPr>
          <a:xfrm>
            <a:off x="10220418" y="1714549"/>
            <a:ext cx="1788272" cy="1788272"/>
            <a:chOff x="0" y="0"/>
            <a:chExt cx="812800" cy="812800"/>
          </a:xfrm>
        </p:grpSpPr>
        <p:sp>
          <p:nvSpPr>
            <p:cNvPr id="19" name="Freeform 22">
              <a:hlinkClick r:id="rId14" tooltip="https://www.nik-ev.de/mut-mach-geschichten/rheumatoide-arthritis-die-geschichte-von-claudia/"/>
              <a:extLst>
                <a:ext uri="{FF2B5EF4-FFF2-40B4-BE49-F238E27FC236}">
                  <a16:creationId xmlns:a16="http://schemas.microsoft.com/office/drawing/2014/main" id="{CC0EC004-0F3B-1E0A-CED1-CAA7F27BB37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5"/>
              <a:stretch>
                <a:fillRect/>
              </a:stretch>
            </a:blipFill>
          </p:spPr>
          <p:txBody>
            <a:bodyPr/>
            <a:lstStyle/>
            <a:p>
              <a:endParaRPr lang="de-DE"/>
            </a:p>
          </p:txBody>
        </p:sp>
      </p:grpSp>
      <p:grpSp>
        <p:nvGrpSpPr>
          <p:cNvPr id="20" name="Group 23">
            <a:extLst>
              <a:ext uri="{FF2B5EF4-FFF2-40B4-BE49-F238E27FC236}">
                <a16:creationId xmlns:a16="http://schemas.microsoft.com/office/drawing/2014/main" id="{1B4FF59D-CA28-94BC-7BCC-B2E1BA9F0467}"/>
              </a:ext>
            </a:extLst>
          </p:cNvPr>
          <p:cNvGrpSpPr/>
          <p:nvPr/>
        </p:nvGrpSpPr>
        <p:grpSpPr>
          <a:xfrm>
            <a:off x="1064465" y="7222427"/>
            <a:ext cx="1788272" cy="1788272"/>
            <a:chOff x="0" y="0"/>
            <a:chExt cx="812800" cy="812800"/>
          </a:xfrm>
        </p:grpSpPr>
        <p:sp>
          <p:nvSpPr>
            <p:cNvPr id="21" name="Freeform 24">
              <a:hlinkClick r:id="rId16" tooltip="https://www.nik-ev.de/mut-mach-geschichten/multiple-sklerose-die-geschichte-von-jasmin/"/>
              <a:extLst>
                <a:ext uri="{FF2B5EF4-FFF2-40B4-BE49-F238E27FC236}">
                  <a16:creationId xmlns:a16="http://schemas.microsoft.com/office/drawing/2014/main" id="{162C1898-CF01-2EF7-9C94-2955042A32E8}"/>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7"/>
              <a:stretch>
                <a:fillRect l="-353" r="-353"/>
              </a:stretch>
            </a:blipFill>
          </p:spPr>
          <p:txBody>
            <a:bodyPr/>
            <a:lstStyle/>
            <a:p>
              <a:endParaRPr lang="de-DE"/>
            </a:p>
          </p:txBody>
        </p:sp>
      </p:grpSp>
      <p:grpSp>
        <p:nvGrpSpPr>
          <p:cNvPr id="22" name="Group 25">
            <a:extLst>
              <a:ext uri="{FF2B5EF4-FFF2-40B4-BE49-F238E27FC236}">
                <a16:creationId xmlns:a16="http://schemas.microsoft.com/office/drawing/2014/main" id="{5F3A9D5C-5BCF-F999-D766-7E258EFCF3E9}"/>
              </a:ext>
            </a:extLst>
          </p:cNvPr>
          <p:cNvGrpSpPr/>
          <p:nvPr/>
        </p:nvGrpSpPr>
        <p:grpSpPr>
          <a:xfrm>
            <a:off x="2900425" y="7222427"/>
            <a:ext cx="1788272" cy="1788272"/>
            <a:chOff x="0" y="0"/>
            <a:chExt cx="812800" cy="812800"/>
          </a:xfrm>
        </p:grpSpPr>
        <p:sp>
          <p:nvSpPr>
            <p:cNvPr id="23" name="Freeform 26">
              <a:hlinkClick r:id="rId18" tooltip="https://www.nik-ev.de/mut-mach-geschichten/neurodermitis-die-geschichte-von-rene/"/>
              <a:extLst>
                <a:ext uri="{FF2B5EF4-FFF2-40B4-BE49-F238E27FC236}">
                  <a16:creationId xmlns:a16="http://schemas.microsoft.com/office/drawing/2014/main" id="{8DF0E238-7464-C75B-8CC5-E682302EFB4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9"/>
              <a:stretch>
                <a:fillRect t="-176" b="-176"/>
              </a:stretch>
            </a:blipFill>
          </p:spPr>
          <p:txBody>
            <a:bodyPr/>
            <a:lstStyle/>
            <a:p>
              <a:endParaRPr lang="de-DE"/>
            </a:p>
          </p:txBody>
        </p:sp>
      </p:grpSp>
      <p:grpSp>
        <p:nvGrpSpPr>
          <p:cNvPr id="24" name="Group 27">
            <a:extLst>
              <a:ext uri="{FF2B5EF4-FFF2-40B4-BE49-F238E27FC236}">
                <a16:creationId xmlns:a16="http://schemas.microsoft.com/office/drawing/2014/main" id="{2DF84238-FA70-C6F1-2855-5627EA832613}"/>
              </a:ext>
            </a:extLst>
          </p:cNvPr>
          <p:cNvGrpSpPr/>
          <p:nvPr/>
        </p:nvGrpSpPr>
        <p:grpSpPr>
          <a:xfrm>
            <a:off x="4736384" y="7222427"/>
            <a:ext cx="1788272" cy="1788272"/>
            <a:chOff x="0" y="0"/>
            <a:chExt cx="812800" cy="812800"/>
          </a:xfrm>
        </p:grpSpPr>
        <p:sp>
          <p:nvSpPr>
            <p:cNvPr id="25" name="Freeform 28">
              <a:hlinkClick r:id="rId20" tooltip="https://www.nik-ev.de/mut-mach-geschichten/sklerodermie-die-geschichte-von-laura/"/>
              <a:extLst>
                <a:ext uri="{FF2B5EF4-FFF2-40B4-BE49-F238E27FC236}">
                  <a16:creationId xmlns:a16="http://schemas.microsoft.com/office/drawing/2014/main" id="{14BDF767-8A91-820E-7CCC-10B27223251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1"/>
              <a:stretch>
                <a:fillRect/>
              </a:stretch>
            </a:blipFill>
          </p:spPr>
          <p:txBody>
            <a:bodyPr/>
            <a:lstStyle/>
            <a:p>
              <a:endParaRPr lang="de-DE"/>
            </a:p>
          </p:txBody>
        </p:sp>
      </p:grpSp>
      <p:grpSp>
        <p:nvGrpSpPr>
          <p:cNvPr id="26" name="Group 29">
            <a:extLst>
              <a:ext uri="{FF2B5EF4-FFF2-40B4-BE49-F238E27FC236}">
                <a16:creationId xmlns:a16="http://schemas.microsoft.com/office/drawing/2014/main" id="{89538F12-1375-2947-4756-41FCDFBC5D3C}"/>
              </a:ext>
            </a:extLst>
          </p:cNvPr>
          <p:cNvGrpSpPr/>
          <p:nvPr/>
        </p:nvGrpSpPr>
        <p:grpSpPr>
          <a:xfrm>
            <a:off x="6572343" y="7222427"/>
            <a:ext cx="1788272" cy="1788272"/>
            <a:chOff x="0" y="0"/>
            <a:chExt cx="812800" cy="812800"/>
          </a:xfrm>
        </p:grpSpPr>
        <p:sp>
          <p:nvSpPr>
            <p:cNvPr id="27" name="Freeform 30">
              <a:hlinkClick r:id="rId22" tooltip="https://www.nik-ev.de/mut-mach-geschichten/lupus-die-geschichte-von-zina/"/>
              <a:extLst>
                <a:ext uri="{FF2B5EF4-FFF2-40B4-BE49-F238E27FC236}">
                  <a16:creationId xmlns:a16="http://schemas.microsoft.com/office/drawing/2014/main" id="{2AD2F297-9195-9031-7283-3F52838750B2}"/>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3"/>
              <a:stretch>
                <a:fillRect l="-176" r="-176"/>
              </a:stretch>
            </a:blipFill>
          </p:spPr>
          <p:txBody>
            <a:bodyPr/>
            <a:lstStyle/>
            <a:p>
              <a:endParaRPr lang="de-DE"/>
            </a:p>
          </p:txBody>
        </p:sp>
      </p:grpSp>
      <p:grpSp>
        <p:nvGrpSpPr>
          <p:cNvPr id="28" name="Group 31">
            <a:extLst>
              <a:ext uri="{FF2B5EF4-FFF2-40B4-BE49-F238E27FC236}">
                <a16:creationId xmlns:a16="http://schemas.microsoft.com/office/drawing/2014/main" id="{48DAFB3B-3BB4-07A9-31C8-A23E360572F8}"/>
              </a:ext>
            </a:extLst>
          </p:cNvPr>
          <p:cNvGrpSpPr/>
          <p:nvPr/>
        </p:nvGrpSpPr>
        <p:grpSpPr>
          <a:xfrm>
            <a:off x="8408303" y="7222427"/>
            <a:ext cx="1788272" cy="1788272"/>
            <a:chOff x="0" y="0"/>
            <a:chExt cx="812800" cy="812800"/>
          </a:xfrm>
        </p:grpSpPr>
        <p:sp>
          <p:nvSpPr>
            <p:cNvPr id="29" name="Freeform 32">
              <a:hlinkClick r:id="rId24" tooltip="https://www.nik-ev.de/mut-mach-geschichten/egpa-die-geschichte-von-aylin/"/>
              <a:extLst>
                <a:ext uri="{FF2B5EF4-FFF2-40B4-BE49-F238E27FC236}">
                  <a16:creationId xmlns:a16="http://schemas.microsoft.com/office/drawing/2014/main" id="{3CF1BEBA-1855-860D-C49E-1E1F49F7CA44}"/>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5"/>
              <a:stretch>
                <a:fillRect l="-353" r="-353"/>
              </a:stretch>
            </a:blipFill>
          </p:spPr>
          <p:txBody>
            <a:bodyPr/>
            <a:lstStyle/>
            <a:p>
              <a:endParaRPr lang="de-DE"/>
            </a:p>
          </p:txBody>
        </p:sp>
      </p:grpSp>
      <p:grpSp>
        <p:nvGrpSpPr>
          <p:cNvPr id="30" name="Group 33">
            <a:extLst>
              <a:ext uri="{FF2B5EF4-FFF2-40B4-BE49-F238E27FC236}">
                <a16:creationId xmlns:a16="http://schemas.microsoft.com/office/drawing/2014/main" id="{D45372CE-2F3C-A004-5D66-83754703E8D2}"/>
              </a:ext>
            </a:extLst>
          </p:cNvPr>
          <p:cNvGrpSpPr/>
          <p:nvPr/>
        </p:nvGrpSpPr>
        <p:grpSpPr>
          <a:xfrm>
            <a:off x="1028700" y="3550508"/>
            <a:ext cx="1788272" cy="1788272"/>
            <a:chOff x="0" y="0"/>
            <a:chExt cx="812800" cy="812800"/>
          </a:xfrm>
        </p:grpSpPr>
        <p:sp>
          <p:nvSpPr>
            <p:cNvPr id="31" name="Freeform 34">
              <a:hlinkClick r:id="rId26" tooltip="https://www.nik-ev.de/mut-mach-geschichten/chronisch-entzuendliche-darmerkrankung-die-folgegeschichte-von-tanja/"/>
              <a:extLst>
                <a:ext uri="{FF2B5EF4-FFF2-40B4-BE49-F238E27FC236}">
                  <a16:creationId xmlns:a16="http://schemas.microsoft.com/office/drawing/2014/main" id="{B8BA92F0-0A6F-1BDA-C75F-252BB0A7A39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7"/>
              <a:stretch>
                <a:fillRect l="-182" r="-182"/>
              </a:stretch>
            </a:blipFill>
          </p:spPr>
          <p:txBody>
            <a:bodyPr/>
            <a:lstStyle/>
            <a:p>
              <a:endParaRPr lang="de-DE"/>
            </a:p>
          </p:txBody>
        </p:sp>
      </p:grpSp>
      <p:grpSp>
        <p:nvGrpSpPr>
          <p:cNvPr id="32" name="Group 35">
            <a:extLst>
              <a:ext uri="{FF2B5EF4-FFF2-40B4-BE49-F238E27FC236}">
                <a16:creationId xmlns:a16="http://schemas.microsoft.com/office/drawing/2014/main" id="{2333BFC2-7380-28C8-F829-99F96F4CE40E}"/>
              </a:ext>
            </a:extLst>
          </p:cNvPr>
          <p:cNvGrpSpPr/>
          <p:nvPr/>
        </p:nvGrpSpPr>
        <p:grpSpPr>
          <a:xfrm>
            <a:off x="2876581" y="3550508"/>
            <a:ext cx="1788272" cy="1788272"/>
            <a:chOff x="0" y="0"/>
            <a:chExt cx="812800" cy="812800"/>
          </a:xfrm>
        </p:grpSpPr>
        <p:sp>
          <p:nvSpPr>
            <p:cNvPr id="33" name="Freeform 36">
              <a:hlinkClick r:id="rId28" tooltip="https://www.nik-ev.de/mut-mach-geschichten/mut-mach-geschichte-von-kara-und-mia/"/>
              <a:extLst>
                <a:ext uri="{FF2B5EF4-FFF2-40B4-BE49-F238E27FC236}">
                  <a16:creationId xmlns:a16="http://schemas.microsoft.com/office/drawing/2014/main" id="{B872C640-D18D-02B2-79F0-A76E5F16631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9"/>
              <a:stretch>
                <a:fillRect/>
              </a:stretch>
            </a:blipFill>
          </p:spPr>
          <p:txBody>
            <a:bodyPr/>
            <a:lstStyle/>
            <a:p>
              <a:endParaRPr lang="de-DE"/>
            </a:p>
          </p:txBody>
        </p:sp>
      </p:grpSp>
      <p:grpSp>
        <p:nvGrpSpPr>
          <p:cNvPr id="34" name="Group 37">
            <a:extLst>
              <a:ext uri="{FF2B5EF4-FFF2-40B4-BE49-F238E27FC236}">
                <a16:creationId xmlns:a16="http://schemas.microsoft.com/office/drawing/2014/main" id="{34BEAEC8-BD43-EF74-44DA-58D133761D46}"/>
              </a:ext>
            </a:extLst>
          </p:cNvPr>
          <p:cNvGrpSpPr/>
          <p:nvPr/>
        </p:nvGrpSpPr>
        <p:grpSpPr>
          <a:xfrm>
            <a:off x="4712540" y="3550508"/>
            <a:ext cx="1788272" cy="1788272"/>
            <a:chOff x="0" y="0"/>
            <a:chExt cx="812800" cy="812800"/>
          </a:xfrm>
        </p:grpSpPr>
        <p:sp>
          <p:nvSpPr>
            <p:cNvPr id="35" name="Freeform 38">
              <a:hlinkClick r:id="rId30" tooltip="https://www.nik-ev.de/mut-mach-geschichten/multiple-sklerose-die-geschichte-von-daniela/"/>
              <a:extLst>
                <a:ext uri="{FF2B5EF4-FFF2-40B4-BE49-F238E27FC236}">
                  <a16:creationId xmlns:a16="http://schemas.microsoft.com/office/drawing/2014/main" id="{A441BA7E-D0E8-4DFE-D237-1343761D4D8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1"/>
              <a:stretch>
                <a:fillRect l="-182" r="-182"/>
              </a:stretch>
            </a:blipFill>
          </p:spPr>
          <p:txBody>
            <a:bodyPr/>
            <a:lstStyle/>
            <a:p>
              <a:endParaRPr lang="de-DE"/>
            </a:p>
          </p:txBody>
        </p:sp>
      </p:grpSp>
      <p:grpSp>
        <p:nvGrpSpPr>
          <p:cNvPr id="36" name="Group 39">
            <a:extLst>
              <a:ext uri="{FF2B5EF4-FFF2-40B4-BE49-F238E27FC236}">
                <a16:creationId xmlns:a16="http://schemas.microsoft.com/office/drawing/2014/main" id="{504C0459-85B4-0C14-EF1A-3B6C0828767C}"/>
              </a:ext>
            </a:extLst>
          </p:cNvPr>
          <p:cNvGrpSpPr/>
          <p:nvPr/>
        </p:nvGrpSpPr>
        <p:grpSpPr>
          <a:xfrm>
            <a:off x="6548500" y="3550508"/>
            <a:ext cx="1788272" cy="1788272"/>
            <a:chOff x="0" y="0"/>
            <a:chExt cx="812800" cy="812800"/>
          </a:xfrm>
        </p:grpSpPr>
        <p:sp>
          <p:nvSpPr>
            <p:cNvPr id="37" name="Freeform 40">
              <a:hlinkClick r:id="rId32" tooltip="https://www.nik-ev.de/mut-mach-geschichten/multiple-sklerose-die-geschichte-von-anika/"/>
              <a:extLst>
                <a:ext uri="{FF2B5EF4-FFF2-40B4-BE49-F238E27FC236}">
                  <a16:creationId xmlns:a16="http://schemas.microsoft.com/office/drawing/2014/main" id="{F98A1E7A-74DF-CE17-F289-DFA8B79A5D02}"/>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3"/>
              <a:stretch>
                <a:fillRect/>
              </a:stretch>
            </a:blipFill>
          </p:spPr>
          <p:txBody>
            <a:bodyPr/>
            <a:lstStyle/>
            <a:p>
              <a:endParaRPr lang="de-DE"/>
            </a:p>
          </p:txBody>
        </p:sp>
      </p:grpSp>
      <p:grpSp>
        <p:nvGrpSpPr>
          <p:cNvPr id="38" name="Group 41">
            <a:extLst>
              <a:ext uri="{FF2B5EF4-FFF2-40B4-BE49-F238E27FC236}">
                <a16:creationId xmlns:a16="http://schemas.microsoft.com/office/drawing/2014/main" id="{9201F402-F5CD-B2C6-4998-8FAF9D9E77BE}"/>
              </a:ext>
            </a:extLst>
          </p:cNvPr>
          <p:cNvGrpSpPr/>
          <p:nvPr/>
        </p:nvGrpSpPr>
        <p:grpSpPr>
          <a:xfrm>
            <a:off x="8384459" y="3550508"/>
            <a:ext cx="1788272" cy="1788272"/>
            <a:chOff x="0" y="0"/>
            <a:chExt cx="812800" cy="812800"/>
          </a:xfrm>
        </p:grpSpPr>
        <p:sp>
          <p:nvSpPr>
            <p:cNvPr id="39" name="Freeform 42">
              <a:hlinkClick r:id="rId34" tooltip="https://www.nik-ev.de/mut-mach-geschichten/egpa-die-geschichte-von-vanessa/"/>
              <a:extLst>
                <a:ext uri="{FF2B5EF4-FFF2-40B4-BE49-F238E27FC236}">
                  <a16:creationId xmlns:a16="http://schemas.microsoft.com/office/drawing/2014/main" id="{E196DE74-E4FD-F173-A12D-4EFA57B6F8E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5"/>
              <a:stretch>
                <a:fillRect l="-366" r="-366"/>
              </a:stretch>
            </a:blipFill>
          </p:spPr>
          <p:txBody>
            <a:bodyPr/>
            <a:lstStyle/>
            <a:p>
              <a:endParaRPr lang="de-DE"/>
            </a:p>
          </p:txBody>
        </p:sp>
      </p:grpSp>
      <p:grpSp>
        <p:nvGrpSpPr>
          <p:cNvPr id="40" name="Group 43">
            <a:extLst>
              <a:ext uri="{FF2B5EF4-FFF2-40B4-BE49-F238E27FC236}">
                <a16:creationId xmlns:a16="http://schemas.microsoft.com/office/drawing/2014/main" id="{1A7C0423-F9E7-928F-BDE2-F51FC5A09B6A}"/>
              </a:ext>
            </a:extLst>
          </p:cNvPr>
          <p:cNvGrpSpPr/>
          <p:nvPr/>
        </p:nvGrpSpPr>
        <p:grpSpPr>
          <a:xfrm>
            <a:off x="10220418" y="3550508"/>
            <a:ext cx="1788272" cy="1788272"/>
            <a:chOff x="0" y="0"/>
            <a:chExt cx="812800" cy="812800"/>
          </a:xfrm>
        </p:grpSpPr>
        <p:sp>
          <p:nvSpPr>
            <p:cNvPr id="41" name="Freeform 44">
              <a:hlinkClick r:id="rId36" tooltip="https://www.nik-ev.de/mut-mach-geschichten/lupus-die-geschichte-von-anne/"/>
              <a:extLst>
                <a:ext uri="{FF2B5EF4-FFF2-40B4-BE49-F238E27FC236}">
                  <a16:creationId xmlns:a16="http://schemas.microsoft.com/office/drawing/2014/main" id="{102E8F1C-FB79-A8DE-724D-43FAB77CC4C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7"/>
              <a:stretch>
                <a:fillRect l="-182" r="-182"/>
              </a:stretch>
            </a:blipFill>
          </p:spPr>
          <p:txBody>
            <a:bodyPr/>
            <a:lstStyle/>
            <a:p>
              <a:endParaRPr lang="de-DE"/>
            </a:p>
          </p:txBody>
        </p:sp>
      </p:grpSp>
      <p:grpSp>
        <p:nvGrpSpPr>
          <p:cNvPr id="42" name="Group 45">
            <a:extLst>
              <a:ext uri="{FF2B5EF4-FFF2-40B4-BE49-F238E27FC236}">
                <a16:creationId xmlns:a16="http://schemas.microsoft.com/office/drawing/2014/main" id="{B5277FD3-10B2-0D9B-7B35-1BDFD8D8C8F1}"/>
              </a:ext>
            </a:extLst>
          </p:cNvPr>
          <p:cNvGrpSpPr/>
          <p:nvPr/>
        </p:nvGrpSpPr>
        <p:grpSpPr>
          <a:xfrm>
            <a:off x="2900425" y="5386467"/>
            <a:ext cx="1788272" cy="1788272"/>
            <a:chOff x="0" y="0"/>
            <a:chExt cx="812800" cy="812800"/>
          </a:xfrm>
        </p:grpSpPr>
        <p:sp>
          <p:nvSpPr>
            <p:cNvPr id="43" name="Freeform 46">
              <a:hlinkClick r:id="rId38" tooltip="https://www.nik-ev.de/mut-mach-geschichten/neurodermitis-die-geschichte-von-thea/"/>
              <a:extLst>
                <a:ext uri="{FF2B5EF4-FFF2-40B4-BE49-F238E27FC236}">
                  <a16:creationId xmlns:a16="http://schemas.microsoft.com/office/drawing/2014/main" id="{0E9C654B-ABDB-A667-73D2-88971427552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9"/>
              <a:stretch>
                <a:fillRect l="-182" r="-182"/>
              </a:stretch>
            </a:blipFill>
          </p:spPr>
          <p:txBody>
            <a:bodyPr/>
            <a:lstStyle/>
            <a:p>
              <a:endParaRPr lang="de-DE"/>
            </a:p>
          </p:txBody>
        </p:sp>
      </p:grpSp>
      <p:grpSp>
        <p:nvGrpSpPr>
          <p:cNvPr id="44" name="Group 47">
            <a:extLst>
              <a:ext uri="{FF2B5EF4-FFF2-40B4-BE49-F238E27FC236}">
                <a16:creationId xmlns:a16="http://schemas.microsoft.com/office/drawing/2014/main" id="{DFDF4746-0785-8CE0-D653-756384FE75C3}"/>
              </a:ext>
            </a:extLst>
          </p:cNvPr>
          <p:cNvGrpSpPr/>
          <p:nvPr/>
        </p:nvGrpSpPr>
        <p:grpSpPr>
          <a:xfrm>
            <a:off x="4736384" y="5386467"/>
            <a:ext cx="1788272" cy="1788272"/>
            <a:chOff x="0" y="0"/>
            <a:chExt cx="812800" cy="812800"/>
          </a:xfrm>
        </p:grpSpPr>
        <p:sp>
          <p:nvSpPr>
            <p:cNvPr id="45" name="Freeform 48">
              <a:hlinkClick r:id="rId40" tooltip="https://www.nik-ev.de/mut-mach-geschichten/neurodermitis-morbus-bechterew-guillan-barre-syndrom-die-geschichte-von-jasmin/"/>
              <a:extLst>
                <a:ext uri="{FF2B5EF4-FFF2-40B4-BE49-F238E27FC236}">
                  <a16:creationId xmlns:a16="http://schemas.microsoft.com/office/drawing/2014/main" id="{A1216604-E949-5C5A-F284-E53ADCD949A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1"/>
              <a:stretch>
                <a:fillRect t="-366" b="-366"/>
              </a:stretch>
            </a:blipFill>
          </p:spPr>
          <p:txBody>
            <a:bodyPr/>
            <a:lstStyle/>
            <a:p>
              <a:endParaRPr lang="de-DE"/>
            </a:p>
          </p:txBody>
        </p:sp>
      </p:grpSp>
      <p:grpSp>
        <p:nvGrpSpPr>
          <p:cNvPr id="46" name="Group 49">
            <a:extLst>
              <a:ext uri="{FF2B5EF4-FFF2-40B4-BE49-F238E27FC236}">
                <a16:creationId xmlns:a16="http://schemas.microsoft.com/office/drawing/2014/main" id="{B195A80B-1870-6D01-0F58-403BA14F5848}"/>
              </a:ext>
            </a:extLst>
          </p:cNvPr>
          <p:cNvGrpSpPr/>
          <p:nvPr/>
        </p:nvGrpSpPr>
        <p:grpSpPr>
          <a:xfrm>
            <a:off x="6572343" y="5386467"/>
            <a:ext cx="1788272" cy="1788272"/>
            <a:chOff x="0" y="0"/>
            <a:chExt cx="812800" cy="812800"/>
          </a:xfrm>
        </p:grpSpPr>
        <p:sp>
          <p:nvSpPr>
            <p:cNvPr id="47" name="Freeform 50">
              <a:extLst>
                <a:ext uri="{FF2B5EF4-FFF2-40B4-BE49-F238E27FC236}">
                  <a16:creationId xmlns:a16="http://schemas.microsoft.com/office/drawing/2014/main" id="{3628AACB-D139-68CA-C39A-08F67509A048}"/>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2"/>
              <a:stretch>
                <a:fillRect l="-182" r="-182"/>
              </a:stretch>
            </a:blipFill>
          </p:spPr>
          <p:txBody>
            <a:bodyPr/>
            <a:lstStyle/>
            <a:p>
              <a:endParaRPr lang="de-DE"/>
            </a:p>
          </p:txBody>
        </p:sp>
      </p:grpSp>
      <p:grpSp>
        <p:nvGrpSpPr>
          <p:cNvPr id="48" name="Group 51">
            <a:extLst>
              <a:ext uri="{FF2B5EF4-FFF2-40B4-BE49-F238E27FC236}">
                <a16:creationId xmlns:a16="http://schemas.microsoft.com/office/drawing/2014/main" id="{4C14BB21-4EF7-415F-CD16-A636EF7561AF}"/>
              </a:ext>
            </a:extLst>
          </p:cNvPr>
          <p:cNvGrpSpPr/>
          <p:nvPr/>
        </p:nvGrpSpPr>
        <p:grpSpPr>
          <a:xfrm>
            <a:off x="8408303" y="5386467"/>
            <a:ext cx="1788272" cy="1788272"/>
            <a:chOff x="0" y="0"/>
            <a:chExt cx="812800" cy="812800"/>
          </a:xfrm>
        </p:grpSpPr>
        <p:sp>
          <p:nvSpPr>
            <p:cNvPr id="49" name="Freeform 52">
              <a:hlinkClick r:id="rId43" tooltip="https://www.nik-ev.de/mut-mach-geschichten/morbus-bechterew-die-geschichte-von-helene/"/>
              <a:extLst>
                <a:ext uri="{FF2B5EF4-FFF2-40B4-BE49-F238E27FC236}">
                  <a16:creationId xmlns:a16="http://schemas.microsoft.com/office/drawing/2014/main" id="{7E184470-C372-435C-AC2E-13491BA505A9}"/>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4"/>
              <a:stretch>
                <a:fillRect/>
              </a:stretch>
            </a:blipFill>
          </p:spPr>
          <p:txBody>
            <a:bodyPr/>
            <a:lstStyle/>
            <a:p>
              <a:endParaRPr lang="de-DE"/>
            </a:p>
          </p:txBody>
        </p:sp>
      </p:grpSp>
      <p:grpSp>
        <p:nvGrpSpPr>
          <p:cNvPr id="50" name="Group 53">
            <a:extLst>
              <a:ext uri="{FF2B5EF4-FFF2-40B4-BE49-F238E27FC236}">
                <a16:creationId xmlns:a16="http://schemas.microsoft.com/office/drawing/2014/main" id="{90D047A6-9268-7930-7F40-82B9B623667C}"/>
              </a:ext>
            </a:extLst>
          </p:cNvPr>
          <p:cNvGrpSpPr/>
          <p:nvPr/>
        </p:nvGrpSpPr>
        <p:grpSpPr>
          <a:xfrm>
            <a:off x="10244262" y="5386467"/>
            <a:ext cx="1788272" cy="1788272"/>
            <a:chOff x="0" y="0"/>
            <a:chExt cx="812800" cy="812800"/>
          </a:xfrm>
        </p:grpSpPr>
        <p:sp>
          <p:nvSpPr>
            <p:cNvPr id="51" name="Freeform 54">
              <a:hlinkClick r:id="rId45" tooltip="https://www.nik-ev.de/mut-mach-geschichten/multiple-sklerose-die-geschichte-von-sissy/"/>
              <a:extLst>
                <a:ext uri="{FF2B5EF4-FFF2-40B4-BE49-F238E27FC236}">
                  <a16:creationId xmlns:a16="http://schemas.microsoft.com/office/drawing/2014/main" id="{DA416B58-5997-F316-DBF4-966B4A29C135}"/>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6"/>
              <a:stretch>
                <a:fillRect t="-182" b="-182"/>
              </a:stretch>
            </a:blipFill>
          </p:spPr>
          <p:txBody>
            <a:bodyPr/>
            <a:lstStyle/>
            <a:p>
              <a:endParaRPr lang="de-DE"/>
            </a:p>
          </p:txBody>
        </p:sp>
      </p:grpSp>
      <p:grpSp>
        <p:nvGrpSpPr>
          <p:cNvPr id="52" name="Group 55">
            <a:extLst>
              <a:ext uri="{FF2B5EF4-FFF2-40B4-BE49-F238E27FC236}">
                <a16:creationId xmlns:a16="http://schemas.microsoft.com/office/drawing/2014/main" id="{32C0CABF-9826-59E4-7A4C-34E08B0E149E}"/>
              </a:ext>
            </a:extLst>
          </p:cNvPr>
          <p:cNvGrpSpPr/>
          <p:nvPr/>
        </p:nvGrpSpPr>
        <p:grpSpPr>
          <a:xfrm>
            <a:off x="10244262" y="7222427"/>
            <a:ext cx="1788272" cy="1788272"/>
            <a:chOff x="0" y="0"/>
            <a:chExt cx="812800" cy="812800"/>
          </a:xfrm>
        </p:grpSpPr>
        <p:sp>
          <p:nvSpPr>
            <p:cNvPr id="53" name="Freeform 56">
              <a:hlinkClick r:id="rId47" tooltip="https://www.nik-ev.de/mut-mach-geschichten/morbus-bechterew-die-geschichte-von-oliver/"/>
              <a:extLst>
                <a:ext uri="{FF2B5EF4-FFF2-40B4-BE49-F238E27FC236}">
                  <a16:creationId xmlns:a16="http://schemas.microsoft.com/office/drawing/2014/main" id="{5A525F98-657E-79D3-2BE7-F7EA11DB0ED3}"/>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8"/>
              <a:stretch>
                <a:fillRect t="-182" b="-182"/>
              </a:stretch>
            </a:blipFill>
          </p:spPr>
          <p:txBody>
            <a:bodyPr/>
            <a:lstStyle/>
            <a:p>
              <a:endParaRPr lang="de-DE"/>
            </a:p>
          </p:txBody>
        </p:sp>
      </p:grpSp>
      <p:grpSp>
        <p:nvGrpSpPr>
          <p:cNvPr id="54" name="Group 57">
            <a:extLst>
              <a:ext uri="{FF2B5EF4-FFF2-40B4-BE49-F238E27FC236}">
                <a16:creationId xmlns:a16="http://schemas.microsoft.com/office/drawing/2014/main" id="{A5C436AF-261E-02F4-BA4C-F736B684294C}"/>
              </a:ext>
            </a:extLst>
          </p:cNvPr>
          <p:cNvGrpSpPr/>
          <p:nvPr/>
        </p:nvGrpSpPr>
        <p:grpSpPr>
          <a:xfrm>
            <a:off x="1064465" y="5386467"/>
            <a:ext cx="1788272" cy="1788272"/>
            <a:chOff x="0" y="0"/>
            <a:chExt cx="812800" cy="812800"/>
          </a:xfrm>
        </p:grpSpPr>
        <p:sp>
          <p:nvSpPr>
            <p:cNvPr id="55" name="Freeform 58">
              <a:hlinkClick r:id="rId49" tooltip="https://www.nik-ev.de/mut-mach-geschichten/chronisch-entzuendliche-darmerkrankung-die-geschichte-von-jana/"/>
              <a:extLst>
                <a:ext uri="{FF2B5EF4-FFF2-40B4-BE49-F238E27FC236}">
                  <a16:creationId xmlns:a16="http://schemas.microsoft.com/office/drawing/2014/main" id="{7AEAC213-C8A1-724E-9E64-58592FFEA9D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0"/>
              <a:stretch>
                <a:fillRect/>
              </a:stretch>
            </a:blipFill>
          </p:spPr>
          <p:txBody>
            <a:bodyPr/>
            <a:lstStyle/>
            <a:p>
              <a:endParaRPr lang="de-DE"/>
            </a:p>
          </p:txBody>
        </p:sp>
      </p:grpSp>
      <p:grpSp>
        <p:nvGrpSpPr>
          <p:cNvPr id="56" name="Group 59">
            <a:extLst>
              <a:ext uri="{FF2B5EF4-FFF2-40B4-BE49-F238E27FC236}">
                <a16:creationId xmlns:a16="http://schemas.microsoft.com/office/drawing/2014/main" id="{3F37D594-6EAD-0BF0-7CBE-64E55BFD74EE}"/>
              </a:ext>
            </a:extLst>
          </p:cNvPr>
          <p:cNvGrpSpPr/>
          <p:nvPr/>
        </p:nvGrpSpPr>
        <p:grpSpPr>
          <a:xfrm>
            <a:off x="12056315" y="1714549"/>
            <a:ext cx="1788272" cy="1788272"/>
            <a:chOff x="0" y="0"/>
            <a:chExt cx="812800" cy="812800"/>
          </a:xfrm>
        </p:grpSpPr>
        <p:sp>
          <p:nvSpPr>
            <p:cNvPr id="57" name="Freeform 60">
              <a:hlinkClick r:id="rId51" tooltip="https://www.nik-ev.de/mut-mach-geschichten/psoriasis-die-geschichte-von-sine/"/>
              <a:extLst>
                <a:ext uri="{FF2B5EF4-FFF2-40B4-BE49-F238E27FC236}">
                  <a16:creationId xmlns:a16="http://schemas.microsoft.com/office/drawing/2014/main" id="{276E0378-D81A-2B28-B87D-250BF5BBDDA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2"/>
              <a:stretch>
                <a:fillRect l="-191" r="-191"/>
              </a:stretch>
            </a:blipFill>
          </p:spPr>
          <p:txBody>
            <a:bodyPr/>
            <a:lstStyle/>
            <a:p>
              <a:endParaRPr lang="de-DE"/>
            </a:p>
          </p:txBody>
        </p:sp>
      </p:grpSp>
      <p:grpSp>
        <p:nvGrpSpPr>
          <p:cNvPr id="58" name="Group 61">
            <a:extLst>
              <a:ext uri="{FF2B5EF4-FFF2-40B4-BE49-F238E27FC236}">
                <a16:creationId xmlns:a16="http://schemas.microsoft.com/office/drawing/2014/main" id="{D9F27F1B-67A8-B995-7C10-C46E0A1992B9}"/>
              </a:ext>
            </a:extLst>
          </p:cNvPr>
          <p:cNvGrpSpPr/>
          <p:nvPr/>
        </p:nvGrpSpPr>
        <p:grpSpPr>
          <a:xfrm>
            <a:off x="12065840" y="3550508"/>
            <a:ext cx="1788272" cy="1788272"/>
            <a:chOff x="0" y="0"/>
            <a:chExt cx="812800" cy="812800"/>
          </a:xfrm>
        </p:grpSpPr>
        <p:sp>
          <p:nvSpPr>
            <p:cNvPr id="59" name="Freeform 62">
              <a:hlinkClick r:id="rId53" tooltip="https://www.nik-ev.de/mut-mach-geschichten/morbus-bechterew-die-geschichte-von-lana/"/>
              <a:extLst>
                <a:ext uri="{FF2B5EF4-FFF2-40B4-BE49-F238E27FC236}">
                  <a16:creationId xmlns:a16="http://schemas.microsoft.com/office/drawing/2014/main" id="{29E5D6CD-242C-78C1-B655-BAB8F05F23E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4"/>
              <a:stretch>
                <a:fillRect l="-191" r="-191"/>
              </a:stretch>
            </a:blipFill>
          </p:spPr>
          <p:txBody>
            <a:bodyPr/>
            <a:lstStyle/>
            <a:p>
              <a:endParaRPr lang="de-DE"/>
            </a:p>
          </p:txBody>
        </p:sp>
      </p:grpSp>
      <p:grpSp>
        <p:nvGrpSpPr>
          <p:cNvPr id="60" name="Group 63">
            <a:extLst>
              <a:ext uri="{FF2B5EF4-FFF2-40B4-BE49-F238E27FC236}">
                <a16:creationId xmlns:a16="http://schemas.microsoft.com/office/drawing/2014/main" id="{3A6918C1-FB1B-B7B7-C7A7-DABBA2370482}"/>
              </a:ext>
            </a:extLst>
          </p:cNvPr>
          <p:cNvGrpSpPr/>
          <p:nvPr/>
        </p:nvGrpSpPr>
        <p:grpSpPr>
          <a:xfrm>
            <a:off x="12080159" y="5386405"/>
            <a:ext cx="1788272" cy="1788272"/>
            <a:chOff x="0" y="0"/>
            <a:chExt cx="812800" cy="812800"/>
          </a:xfrm>
        </p:grpSpPr>
        <p:sp>
          <p:nvSpPr>
            <p:cNvPr id="61" name="Freeform 64">
              <a:hlinkClick r:id="rId55" tooltip="https://www.nik-ev.de/mut-mach-geschichten/sjoegren-syndrom-die-geschichte-von-sarah/"/>
              <a:extLst>
                <a:ext uri="{FF2B5EF4-FFF2-40B4-BE49-F238E27FC236}">
                  <a16:creationId xmlns:a16="http://schemas.microsoft.com/office/drawing/2014/main" id="{C2DD4A0A-9106-F30E-6929-B654C5F5C95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6"/>
              <a:stretch>
                <a:fillRect l="-190" r="-190"/>
              </a:stretch>
            </a:blipFill>
          </p:spPr>
          <p:txBody>
            <a:bodyPr/>
            <a:lstStyle/>
            <a:p>
              <a:endParaRPr lang="de-DE"/>
            </a:p>
          </p:txBody>
        </p:sp>
      </p:grpSp>
      <p:grpSp>
        <p:nvGrpSpPr>
          <p:cNvPr id="62" name="Group 65">
            <a:extLst>
              <a:ext uri="{FF2B5EF4-FFF2-40B4-BE49-F238E27FC236}">
                <a16:creationId xmlns:a16="http://schemas.microsoft.com/office/drawing/2014/main" id="{FBB5FEDC-0F5B-951D-1342-1D8F435760D4}"/>
              </a:ext>
            </a:extLst>
          </p:cNvPr>
          <p:cNvGrpSpPr/>
          <p:nvPr/>
        </p:nvGrpSpPr>
        <p:grpSpPr>
          <a:xfrm>
            <a:off x="12080159" y="7222427"/>
            <a:ext cx="1788272" cy="1788272"/>
            <a:chOff x="0" y="0"/>
            <a:chExt cx="812800" cy="812800"/>
          </a:xfrm>
        </p:grpSpPr>
        <p:sp>
          <p:nvSpPr>
            <p:cNvPr id="63" name="Freeform 66">
              <a:hlinkClick r:id="rId57" tooltip="https://www.nik-ev.de/mut-mach-geschichten/rheumatische-arthritis-die-geschichte-von-anne-christin/"/>
              <a:extLst>
                <a:ext uri="{FF2B5EF4-FFF2-40B4-BE49-F238E27FC236}">
                  <a16:creationId xmlns:a16="http://schemas.microsoft.com/office/drawing/2014/main" id="{C0E38F3B-28F2-FC82-D382-0303271B658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8"/>
              <a:stretch>
                <a:fillRect/>
              </a:stretch>
            </a:blipFill>
          </p:spPr>
          <p:txBody>
            <a:bodyPr/>
            <a:lstStyle/>
            <a:p>
              <a:endParaRPr lang="de-DE"/>
            </a:p>
          </p:txBody>
        </p:sp>
      </p:grpSp>
      <p:grpSp>
        <p:nvGrpSpPr>
          <p:cNvPr id="64" name="Group 67">
            <a:extLst>
              <a:ext uri="{FF2B5EF4-FFF2-40B4-BE49-F238E27FC236}">
                <a16:creationId xmlns:a16="http://schemas.microsoft.com/office/drawing/2014/main" id="{8F00F7E9-78F7-722F-A463-9BC8432BA7B9}"/>
              </a:ext>
            </a:extLst>
          </p:cNvPr>
          <p:cNvGrpSpPr/>
          <p:nvPr/>
        </p:nvGrpSpPr>
        <p:grpSpPr>
          <a:xfrm>
            <a:off x="13892212" y="1714549"/>
            <a:ext cx="1788272" cy="1788272"/>
            <a:chOff x="0" y="0"/>
            <a:chExt cx="812800" cy="812800"/>
          </a:xfrm>
        </p:grpSpPr>
        <p:sp>
          <p:nvSpPr>
            <p:cNvPr id="65" name="Freeform 68">
              <a:hlinkClick r:id="rId59" tooltip="https://www.nik-ev.de/mut-mach-geschichten/multiple-sklerose-folgegeschichte-von-nele-von-horsten/"/>
              <a:extLst>
                <a:ext uri="{FF2B5EF4-FFF2-40B4-BE49-F238E27FC236}">
                  <a16:creationId xmlns:a16="http://schemas.microsoft.com/office/drawing/2014/main" id="{D81F4B6B-EF70-C116-1AD6-DBEECB539D34}"/>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0"/>
              <a:stretch>
                <a:fillRect l="-383" r="-383"/>
              </a:stretch>
            </a:blipFill>
          </p:spPr>
          <p:txBody>
            <a:bodyPr/>
            <a:lstStyle/>
            <a:p>
              <a:endParaRPr lang="de-DE"/>
            </a:p>
          </p:txBody>
        </p:sp>
      </p:grpSp>
      <p:grpSp>
        <p:nvGrpSpPr>
          <p:cNvPr id="66" name="Group 69">
            <a:extLst>
              <a:ext uri="{FF2B5EF4-FFF2-40B4-BE49-F238E27FC236}">
                <a16:creationId xmlns:a16="http://schemas.microsoft.com/office/drawing/2014/main" id="{5F189A53-64AB-C487-F37B-9377AEDA0783}"/>
              </a:ext>
            </a:extLst>
          </p:cNvPr>
          <p:cNvGrpSpPr/>
          <p:nvPr/>
        </p:nvGrpSpPr>
        <p:grpSpPr>
          <a:xfrm>
            <a:off x="13911262" y="3550508"/>
            <a:ext cx="1788272" cy="1788272"/>
            <a:chOff x="0" y="0"/>
            <a:chExt cx="812800" cy="812800"/>
          </a:xfrm>
        </p:grpSpPr>
        <p:sp>
          <p:nvSpPr>
            <p:cNvPr id="67" name="Freeform 70">
              <a:hlinkClick r:id="rId61" tooltip="https://www.nik-ev.de/mut-mach-geschichten/multiple-sklerose-die-folgegeschichte-von-caro/"/>
              <a:extLst>
                <a:ext uri="{FF2B5EF4-FFF2-40B4-BE49-F238E27FC236}">
                  <a16:creationId xmlns:a16="http://schemas.microsoft.com/office/drawing/2014/main" id="{7EFF9C79-9F3F-5542-B72D-1CE888A053A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2"/>
              <a:stretch>
                <a:fillRect t="-192" b="-192"/>
              </a:stretch>
            </a:blipFill>
          </p:spPr>
          <p:txBody>
            <a:bodyPr/>
            <a:lstStyle/>
            <a:p>
              <a:endParaRPr lang="de-DE"/>
            </a:p>
          </p:txBody>
        </p:sp>
      </p:grpSp>
      <p:grpSp>
        <p:nvGrpSpPr>
          <p:cNvPr id="68" name="Group 71">
            <a:extLst>
              <a:ext uri="{FF2B5EF4-FFF2-40B4-BE49-F238E27FC236}">
                <a16:creationId xmlns:a16="http://schemas.microsoft.com/office/drawing/2014/main" id="{2C4121E6-3359-03A9-F91B-CD3BD6C7063C}"/>
              </a:ext>
            </a:extLst>
          </p:cNvPr>
          <p:cNvGrpSpPr/>
          <p:nvPr/>
        </p:nvGrpSpPr>
        <p:grpSpPr>
          <a:xfrm>
            <a:off x="13916056" y="5386405"/>
            <a:ext cx="1788272" cy="1788272"/>
            <a:chOff x="0" y="0"/>
            <a:chExt cx="812800" cy="812800"/>
          </a:xfrm>
        </p:grpSpPr>
        <p:sp>
          <p:nvSpPr>
            <p:cNvPr id="69" name="Freeform 72">
              <a:hlinkClick r:id="rId63" tooltip="https://www.nik-ev.de/mut-mach-geschichten/neurodermitis-die-folgegeschichte-von-laura/"/>
              <a:extLst>
                <a:ext uri="{FF2B5EF4-FFF2-40B4-BE49-F238E27FC236}">
                  <a16:creationId xmlns:a16="http://schemas.microsoft.com/office/drawing/2014/main" id="{A2B34E12-D838-A007-EBDD-0C4FBB44D899}"/>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4"/>
              <a:stretch>
                <a:fillRect/>
              </a:stretch>
            </a:blipFill>
          </p:spPr>
          <p:txBody>
            <a:bodyPr/>
            <a:lstStyle/>
            <a:p>
              <a:endParaRPr lang="de-DE"/>
            </a:p>
          </p:txBody>
        </p:sp>
      </p:grpSp>
      <p:grpSp>
        <p:nvGrpSpPr>
          <p:cNvPr id="70" name="Group 73">
            <a:extLst>
              <a:ext uri="{FF2B5EF4-FFF2-40B4-BE49-F238E27FC236}">
                <a16:creationId xmlns:a16="http://schemas.microsoft.com/office/drawing/2014/main" id="{61CD06EE-F69D-D836-9946-51AA5D159EC6}"/>
              </a:ext>
            </a:extLst>
          </p:cNvPr>
          <p:cNvGrpSpPr/>
          <p:nvPr/>
        </p:nvGrpSpPr>
        <p:grpSpPr>
          <a:xfrm>
            <a:off x="13916056" y="7222427"/>
            <a:ext cx="1788272" cy="1788272"/>
            <a:chOff x="0" y="0"/>
            <a:chExt cx="812800" cy="812800"/>
          </a:xfrm>
        </p:grpSpPr>
        <p:sp>
          <p:nvSpPr>
            <p:cNvPr id="71" name="Freeform 74">
              <a:hlinkClick r:id="rId65" tooltip="https://www.nik-ev.de/mut-mach-geschichten/acne-inversa-die-geschichte-von-moritz/"/>
              <a:extLst>
                <a:ext uri="{FF2B5EF4-FFF2-40B4-BE49-F238E27FC236}">
                  <a16:creationId xmlns:a16="http://schemas.microsoft.com/office/drawing/2014/main" id="{95E48ABC-F039-D092-3EDD-FF2AE594A4B3}"/>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6"/>
              <a:stretch>
                <a:fillRect/>
              </a:stretch>
            </a:blipFill>
          </p:spPr>
          <p:txBody>
            <a:bodyPr/>
            <a:lstStyle/>
            <a:p>
              <a:endParaRPr lang="de-DE"/>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4630400" y="2614409"/>
            <a:ext cx="2570032" cy="2459236"/>
            <a:chOff x="0" y="0"/>
            <a:chExt cx="3426710" cy="3278981"/>
          </a:xfrm>
        </p:grpSpPr>
        <p:grpSp>
          <p:nvGrpSpPr>
            <p:cNvPr id="5" name="Group 5"/>
            <p:cNvGrpSpPr/>
            <p:nvPr/>
          </p:nvGrpSpPr>
          <p:grpSpPr>
            <a:xfrm>
              <a:off x="0" y="0"/>
              <a:ext cx="3426710" cy="3278981"/>
              <a:chOff x="0" y="0"/>
              <a:chExt cx="676881" cy="647700"/>
            </a:xfrm>
          </p:grpSpPr>
          <p:sp>
            <p:nvSpPr>
              <p:cNvPr id="6" name="Freeform 6"/>
              <p:cNvSpPr/>
              <p:nvPr/>
            </p:nvSpPr>
            <p:spPr>
              <a:xfrm>
                <a:off x="0" y="0"/>
                <a:ext cx="676892" cy="647700"/>
              </a:xfrm>
              <a:custGeom>
                <a:avLst/>
                <a:gdLst/>
                <a:ahLst/>
                <a:cxnLst/>
                <a:rect l="l" t="t" r="r" b="b"/>
                <a:pathLst>
                  <a:path w="676892" h="647700">
                    <a:moveTo>
                      <a:pt x="396768" y="0"/>
                    </a:moveTo>
                    <a:lnTo>
                      <a:pt x="282407" y="0"/>
                    </a:lnTo>
                    <a:cubicBezTo>
                      <a:pt x="126426" y="0"/>
                      <a:pt x="0" y="123512"/>
                      <a:pt x="0" y="241300"/>
                    </a:cubicBezTo>
                    <a:cubicBezTo>
                      <a:pt x="0" y="322669"/>
                      <a:pt x="66279" y="417810"/>
                      <a:pt x="162037" y="461951"/>
                    </a:cubicBezTo>
                    <a:lnTo>
                      <a:pt x="162037" y="647700"/>
                    </a:lnTo>
                    <a:lnTo>
                      <a:pt x="353844" y="488232"/>
                    </a:lnTo>
                    <a:lnTo>
                      <a:pt x="396768" y="488232"/>
                    </a:lnTo>
                    <a:cubicBezTo>
                      <a:pt x="550444" y="488232"/>
                      <a:pt x="676881" y="364720"/>
                      <a:pt x="676881" y="241300"/>
                    </a:cubicBezTo>
                    <a:cubicBezTo>
                      <a:pt x="676892" y="123512"/>
                      <a:pt x="550444" y="0"/>
                      <a:pt x="396768" y="0"/>
                    </a:cubicBezTo>
                    <a:close/>
                  </a:path>
                </a:pathLst>
              </a:custGeom>
              <a:solidFill>
                <a:srgbClr val="FFFFFF"/>
              </a:solidFill>
            </p:spPr>
            <p:txBody>
              <a:bodyPr/>
              <a:lstStyle/>
              <a:p>
                <a:endParaRPr lang="de-DE"/>
              </a:p>
            </p:txBody>
          </p:sp>
          <p:sp>
            <p:nvSpPr>
              <p:cNvPr id="7" name="TextBox 7"/>
              <p:cNvSpPr txBox="1"/>
              <p:nvPr/>
            </p:nvSpPr>
            <p:spPr>
              <a:xfrm>
                <a:off x="0" y="0"/>
                <a:ext cx="676881" cy="457200"/>
              </a:xfrm>
              <a:prstGeom prst="rect">
                <a:avLst/>
              </a:prstGeom>
            </p:spPr>
            <p:txBody>
              <a:bodyPr lIns="50800" tIns="50800" rIns="50800" bIns="50800" rtlCol="0" anchor="ctr"/>
              <a:lstStyle/>
              <a:p>
                <a:pPr algn="ctr">
                  <a:lnSpc>
                    <a:spcPts val="2520"/>
                  </a:lnSpc>
                </a:pPr>
                <a:endParaRPr/>
              </a:p>
            </p:txBody>
          </p:sp>
        </p:grpSp>
        <p:sp>
          <p:nvSpPr>
            <p:cNvPr id="8" name="TextBox 8"/>
            <p:cNvSpPr txBox="1"/>
            <p:nvPr/>
          </p:nvSpPr>
          <p:spPr>
            <a:xfrm>
              <a:off x="246904" y="754901"/>
              <a:ext cx="2932901" cy="1083945"/>
            </a:xfrm>
            <a:prstGeom prst="rect">
              <a:avLst/>
            </a:prstGeom>
          </p:spPr>
          <p:txBody>
            <a:bodyPr lIns="0" tIns="0" rIns="0" bIns="0" rtlCol="0" anchor="t">
              <a:spAutoFit/>
            </a:bodyPr>
            <a:lstStyle/>
            <a:p>
              <a:pPr algn="ctr">
                <a:lnSpc>
                  <a:spcPts val="3359"/>
                </a:lnSpc>
              </a:pPr>
              <a:r>
                <a:rPr lang="en-US" sz="2399" b="1" spc="-35">
                  <a:solidFill>
                    <a:srgbClr val="545454"/>
                  </a:solidFill>
                  <a:latin typeface="DM Sans Bold"/>
                  <a:ea typeface="DM Sans Bold"/>
                  <a:cs typeface="DM Sans Bold"/>
                  <a:sym typeface="DM Sans Bold"/>
                </a:rPr>
                <a:t>KOMM MAL IN</a:t>
              </a:r>
            </a:p>
            <a:p>
              <a:pPr algn="ctr">
                <a:lnSpc>
                  <a:spcPts val="3359"/>
                </a:lnSpc>
                <a:spcBef>
                  <a:spcPct val="0"/>
                </a:spcBef>
              </a:pPr>
              <a:r>
                <a:rPr lang="en-US" sz="2399" b="1" spc="-35">
                  <a:solidFill>
                    <a:srgbClr val="545454"/>
                  </a:solidFill>
                  <a:latin typeface="DM Sans Bold"/>
                  <a:ea typeface="DM Sans Bold"/>
                  <a:cs typeface="DM Sans Bold"/>
                  <a:sym typeface="DM Sans Bold"/>
                </a:rPr>
                <a:t>MEIN ALTER.</a:t>
              </a:r>
            </a:p>
          </p:txBody>
        </p:sp>
      </p:grpSp>
      <p:grpSp>
        <p:nvGrpSpPr>
          <p:cNvPr id="9" name="Group 9"/>
          <p:cNvGrpSpPr/>
          <p:nvPr/>
        </p:nvGrpSpPr>
        <p:grpSpPr>
          <a:xfrm>
            <a:off x="11220175" y="1835025"/>
            <a:ext cx="2411016" cy="2459236"/>
            <a:chOff x="0" y="0"/>
            <a:chExt cx="3214688" cy="3278981"/>
          </a:xfrm>
        </p:grpSpPr>
        <p:grpSp>
          <p:nvGrpSpPr>
            <p:cNvPr id="10" name="Group 10"/>
            <p:cNvGrpSpPr/>
            <p:nvPr/>
          </p:nvGrpSpPr>
          <p:grpSpPr>
            <a:xfrm rot="-10800000">
              <a:off x="0" y="0"/>
              <a:ext cx="3214688" cy="3278981"/>
              <a:chOff x="0" y="0"/>
              <a:chExt cx="635000" cy="647700"/>
            </a:xfrm>
          </p:grpSpPr>
          <p:sp>
            <p:nvSpPr>
              <p:cNvPr id="11" name="Freeform 11"/>
              <p:cNvSpPr/>
              <p:nvPr/>
            </p:nvSpPr>
            <p:spPr>
              <a:xfrm>
                <a:off x="0" y="0"/>
                <a:ext cx="635011" cy="647700"/>
              </a:xfrm>
              <a:custGeom>
                <a:avLst/>
                <a:gdLst/>
                <a:ahLst/>
                <a:cxnLst/>
                <a:rect l="l" t="t" r="r" b="b"/>
                <a:pathLst>
                  <a:path w="635011" h="647700">
                    <a:moveTo>
                      <a:pt x="355600" y="0"/>
                    </a:moveTo>
                    <a:lnTo>
                      <a:pt x="282407" y="0"/>
                    </a:lnTo>
                    <a:cubicBezTo>
                      <a:pt x="126426" y="0"/>
                      <a:pt x="0" y="123512"/>
                      <a:pt x="0" y="241300"/>
                    </a:cubicBezTo>
                    <a:cubicBezTo>
                      <a:pt x="0" y="322669"/>
                      <a:pt x="66279" y="417810"/>
                      <a:pt x="162037" y="461951"/>
                    </a:cubicBezTo>
                    <a:lnTo>
                      <a:pt x="162037" y="647700"/>
                    </a:lnTo>
                    <a:lnTo>
                      <a:pt x="353844" y="488232"/>
                    </a:lnTo>
                    <a:lnTo>
                      <a:pt x="355600" y="488232"/>
                    </a:lnTo>
                    <a:cubicBezTo>
                      <a:pt x="508563" y="488232"/>
                      <a:pt x="635000" y="364720"/>
                      <a:pt x="635000" y="241300"/>
                    </a:cubicBezTo>
                    <a:cubicBezTo>
                      <a:pt x="635011" y="123512"/>
                      <a:pt x="508563" y="0"/>
                      <a:pt x="355600" y="0"/>
                    </a:cubicBezTo>
                    <a:close/>
                  </a:path>
                </a:pathLst>
              </a:custGeom>
              <a:solidFill>
                <a:srgbClr val="FFFFFF"/>
              </a:solidFill>
            </p:spPr>
            <p:txBody>
              <a:bodyPr/>
              <a:lstStyle/>
              <a:p>
                <a:endParaRPr lang="de-DE"/>
              </a:p>
            </p:txBody>
          </p:sp>
          <p:sp>
            <p:nvSpPr>
              <p:cNvPr id="12" name="TextBox 12"/>
              <p:cNvSpPr txBox="1"/>
              <p:nvPr/>
            </p:nvSpPr>
            <p:spPr>
              <a:xfrm>
                <a:off x="0" y="0"/>
                <a:ext cx="635000" cy="457200"/>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519343" y="1270757"/>
              <a:ext cx="2176002" cy="1642745"/>
            </a:xfrm>
            <a:prstGeom prst="rect">
              <a:avLst/>
            </a:prstGeom>
          </p:spPr>
          <p:txBody>
            <a:bodyPr lIns="0" tIns="0" rIns="0" bIns="0" rtlCol="0" anchor="t">
              <a:spAutoFit/>
            </a:bodyPr>
            <a:lstStyle/>
            <a:p>
              <a:pPr algn="ctr">
                <a:lnSpc>
                  <a:spcPts val="3359"/>
                </a:lnSpc>
              </a:pPr>
              <a:r>
                <a:rPr lang="en-US" sz="2399" b="1" spc="-35">
                  <a:solidFill>
                    <a:srgbClr val="545454"/>
                  </a:solidFill>
                  <a:latin typeface="DM Sans Bold"/>
                  <a:ea typeface="DM Sans Bold"/>
                  <a:cs typeface="DM Sans Bold"/>
                  <a:sym typeface="DM Sans Bold"/>
                </a:rPr>
                <a:t>Du suchst </a:t>
              </a:r>
            </a:p>
            <a:p>
              <a:pPr algn="ctr">
                <a:lnSpc>
                  <a:spcPts val="3359"/>
                </a:lnSpc>
                <a:spcBef>
                  <a:spcPct val="0"/>
                </a:spcBef>
              </a:pPr>
              <a:r>
                <a:rPr lang="en-US" sz="2399" b="1" spc="-35">
                  <a:solidFill>
                    <a:srgbClr val="545454"/>
                  </a:solidFill>
                  <a:latin typeface="DM Sans Bold"/>
                  <a:ea typeface="DM Sans Bold"/>
                  <a:cs typeface="DM Sans Bold"/>
                  <a:sym typeface="DM Sans Bold"/>
                </a:rPr>
                <a:t>ja nur Publikum.</a:t>
              </a:r>
            </a:p>
          </p:txBody>
        </p:sp>
      </p:grpSp>
      <p:grpSp>
        <p:nvGrpSpPr>
          <p:cNvPr id="14" name="Group 14"/>
          <p:cNvGrpSpPr/>
          <p:nvPr/>
        </p:nvGrpSpPr>
        <p:grpSpPr>
          <a:xfrm rot="-10800000">
            <a:off x="7109658" y="1557129"/>
            <a:ext cx="2411016" cy="2459236"/>
            <a:chOff x="0" y="0"/>
            <a:chExt cx="635000" cy="647700"/>
          </a:xfrm>
        </p:grpSpPr>
        <p:sp>
          <p:nvSpPr>
            <p:cNvPr id="15" name="Freeform 15"/>
            <p:cNvSpPr/>
            <p:nvPr/>
          </p:nvSpPr>
          <p:spPr>
            <a:xfrm>
              <a:off x="0" y="0"/>
              <a:ext cx="635011" cy="647700"/>
            </a:xfrm>
            <a:custGeom>
              <a:avLst/>
              <a:gdLst/>
              <a:ahLst/>
              <a:cxnLst/>
              <a:rect l="l" t="t" r="r" b="b"/>
              <a:pathLst>
                <a:path w="635011" h="647700">
                  <a:moveTo>
                    <a:pt x="355600" y="0"/>
                  </a:moveTo>
                  <a:lnTo>
                    <a:pt x="282407" y="0"/>
                  </a:lnTo>
                  <a:cubicBezTo>
                    <a:pt x="126426" y="0"/>
                    <a:pt x="0" y="123512"/>
                    <a:pt x="0" y="241300"/>
                  </a:cubicBezTo>
                  <a:cubicBezTo>
                    <a:pt x="0" y="322669"/>
                    <a:pt x="66279" y="417810"/>
                    <a:pt x="162037" y="461951"/>
                  </a:cubicBezTo>
                  <a:lnTo>
                    <a:pt x="162037" y="647700"/>
                  </a:lnTo>
                  <a:lnTo>
                    <a:pt x="353844" y="488232"/>
                  </a:lnTo>
                  <a:lnTo>
                    <a:pt x="355600" y="488232"/>
                  </a:lnTo>
                  <a:cubicBezTo>
                    <a:pt x="508563" y="488232"/>
                    <a:pt x="635000" y="364720"/>
                    <a:pt x="635000" y="241300"/>
                  </a:cubicBezTo>
                  <a:cubicBezTo>
                    <a:pt x="635011" y="123512"/>
                    <a:pt x="508563" y="0"/>
                    <a:pt x="355600" y="0"/>
                  </a:cubicBezTo>
                  <a:close/>
                </a:path>
              </a:pathLst>
            </a:custGeom>
            <a:solidFill>
              <a:srgbClr val="FFFFFF"/>
            </a:solidFill>
          </p:spPr>
          <p:txBody>
            <a:bodyPr/>
            <a:lstStyle/>
            <a:p>
              <a:endParaRPr lang="de-DE"/>
            </a:p>
          </p:txBody>
        </p:sp>
        <p:sp>
          <p:nvSpPr>
            <p:cNvPr id="16" name="TextBox 16"/>
            <p:cNvSpPr txBox="1"/>
            <p:nvPr/>
          </p:nvSpPr>
          <p:spPr>
            <a:xfrm>
              <a:off x="0" y="0"/>
              <a:ext cx="635000" cy="457200"/>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1380527" y="2104000"/>
            <a:ext cx="4410673" cy="2459236"/>
            <a:chOff x="0" y="0"/>
            <a:chExt cx="5880898" cy="3278981"/>
          </a:xfrm>
        </p:grpSpPr>
        <p:grpSp>
          <p:nvGrpSpPr>
            <p:cNvPr id="18" name="Group 18"/>
            <p:cNvGrpSpPr/>
            <p:nvPr/>
          </p:nvGrpSpPr>
          <p:grpSpPr>
            <a:xfrm rot="-10800000">
              <a:off x="0" y="0"/>
              <a:ext cx="5880898" cy="3278981"/>
              <a:chOff x="0" y="0"/>
              <a:chExt cx="1161659" cy="647700"/>
            </a:xfrm>
          </p:grpSpPr>
          <p:sp>
            <p:nvSpPr>
              <p:cNvPr id="19" name="Freeform 19"/>
              <p:cNvSpPr/>
              <p:nvPr/>
            </p:nvSpPr>
            <p:spPr>
              <a:xfrm>
                <a:off x="0" y="0"/>
                <a:ext cx="1161670" cy="647700"/>
              </a:xfrm>
              <a:custGeom>
                <a:avLst/>
                <a:gdLst/>
                <a:ahLst/>
                <a:cxnLst/>
                <a:rect l="l" t="t" r="r" b="b"/>
                <a:pathLst>
                  <a:path w="1161670" h="647700">
                    <a:moveTo>
                      <a:pt x="873287" y="0"/>
                    </a:moveTo>
                    <a:lnTo>
                      <a:pt x="282407" y="0"/>
                    </a:lnTo>
                    <a:cubicBezTo>
                      <a:pt x="126426" y="0"/>
                      <a:pt x="0" y="123512"/>
                      <a:pt x="0" y="241300"/>
                    </a:cubicBezTo>
                    <a:cubicBezTo>
                      <a:pt x="0" y="322669"/>
                      <a:pt x="66279" y="417810"/>
                      <a:pt x="162037" y="461951"/>
                    </a:cubicBezTo>
                    <a:lnTo>
                      <a:pt x="162037" y="647700"/>
                    </a:lnTo>
                    <a:lnTo>
                      <a:pt x="353844" y="488232"/>
                    </a:lnTo>
                    <a:lnTo>
                      <a:pt x="873287" y="488232"/>
                    </a:lnTo>
                    <a:cubicBezTo>
                      <a:pt x="1035221" y="488232"/>
                      <a:pt x="1161659" y="364720"/>
                      <a:pt x="1161659" y="241300"/>
                    </a:cubicBezTo>
                    <a:cubicBezTo>
                      <a:pt x="1161670" y="123512"/>
                      <a:pt x="1035221" y="0"/>
                      <a:pt x="873287" y="0"/>
                    </a:cubicBezTo>
                    <a:close/>
                  </a:path>
                </a:pathLst>
              </a:custGeom>
              <a:solidFill>
                <a:srgbClr val="FFFFFF"/>
              </a:solidFill>
            </p:spPr>
            <p:txBody>
              <a:bodyPr/>
              <a:lstStyle/>
              <a:p>
                <a:endParaRPr lang="de-DE"/>
              </a:p>
            </p:txBody>
          </p:sp>
          <p:sp>
            <p:nvSpPr>
              <p:cNvPr id="20" name="TextBox 20"/>
              <p:cNvSpPr txBox="1"/>
              <p:nvPr/>
            </p:nvSpPr>
            <p:spPr>
              <a:xfrm>
                <a:off x="0" y="0"/>
                <a:ext cx="1161659" cy="457200"/>
              </a:xfrm>
              <a:prstGeom prst="rect">
                <a:avLst/>
              </a:prstGeom>
            </p:spPr>
            <p:txBody>
              <a:bodyPr lIns="50800" tIns="50800" rIns="50800" bIns="50800" rtlCol="0" anchor="ctr"/>
              <a:lstStyle/>
              <a:p>
                <a:pPr algn="ctr">
                  <a:lnSpc>
                    <a:spcPts val="2520"/>
                  </a:lnSpc>
                </a:pPr>
                <a:endParaRPr/>
              </a:p>
            </p:txBody>
          </p:sp>
        </p:grpSp>
        <p:sp>
          <p:nvSpPr>
            <p:cNvPr id="21" name="TextBox 21"/>
            <p:cNvSpPr txBox="1"/>
            <p:nvPr/>
          </p:nvSpPr>
          <p:spPr>
            <a:xfrm>
              <a:off x="606408" y="1194186"/>
              <a:ext cx="4668082" cy="1642745"/>
            </a:xfrm>
            <a:prstGeom prst="rect">
              <a:avLst/>
            </a:prstGeom>
          </p:spPr>
          <p:txBody>
            <a:bodyPr lIns="0" tIns="0" rIns="0" bIns="0" rtlCol="0" anchor="t">
              <a:spAutoFit/>
            </a:bodyPr>
            <a:lstStyle/>
            <a:p>
              <a:pPr algn="ctr">
                <a:lnSpc>
                  <a:spcPts val="3359"/>
                </a:lnSpc>
              </a:pPr>
              <a:r>
                <a:rPr lang="en-US" sz="2399" spc="-35">
                  <a:solidFill>
                    <a:srgbClr val="545454"/>
                  </a:solidFill>
                  <a:latin typeface="DM Sans"/>
                  <a:ea typeface="DM Sans"/>
                  <a:cs typeface="DM Sans"/>
                  <a:sym typeface="DM Sans"/>
                </a:rPr>
                <a:t>Mit einer kranken Frau </a:t>
              </a:r>
            </a:p>
            <a:p>
              <a:pPr algn="ctr">
                <a:lnSpc>
                  <a:spcPts val="3359"/>
                </a:lnSpc>
              </a:pPr>
              <a:r>
                <a:rPr lang="en-US" sz="2399" spc="-35">
                  <a:solidFill>
                    <a:srgbClr val="545454"/>
                  </a:solidFill>
                  <a:latin typeface="DM Sans"/>
                  <a:ea typeface="DM Sans"/>
                  <a:cs typeface="DM Sans"/>
                  <a:sym typeface="DM Sans"/>
                </a:rPr>
                <a:t>kann ich keine kranken </a:t>
              </a:r>
            </a:p>
            <a:p>
              <a:pPr algn="ctr">
                <a:lnSpc>
                  <a:spcPts val="3359"/>
                </a:lnSpc>
                <a:spcBef>
                  <a:spcPct val="0"/>
                </a:spcBef>
              </a:pPr>
              <a:r>
                <a:rPr lang="en-US" sz="2399" spc="-35">
                  <a:solidFill>
                    <a:srgbClr val="545454"/>
                  </a:solidFill>
                  <a:latin typeface="DM Sans"/>
                  <a:ea typeface="DM Sans"/>
                  <a:cs typeface="DM Sans"/>
                  <a:sym typeface="DM Sans"/>
                </a:rPr>
                <a:t>Kinder machen.</a:t>
              </a:r>
            </a:p>
          </p:txBody>
        </p:sp>
      </p:grpSp>
      <p:grpSp>
        <p:nvGrpSpPr>
          <p:cNvPr id="22" name="Group 22"/>
          <p:cNvGrpSpPr/>
          <p:nvPr/>
        </p:nvGrpSpPr>
        <p:grpSpPr>
          <a:xfrm>
            <a:off x="4873978" y="4016365"/>
            <a:ext cx="5023261" cy="2264701"/>
            <a:chOff x="0" y="0"/>
            <a:chExt cx="6697681" cy="3019601"/>
          </a:xfrm>
        </p:grpSpPr>
        <p:grpSp>
          <p:nvGrpSpPr>
            <p:cNvPr id="23" name="Group 23"/>
            <p:cNvGrpSpPr/>
            <p:nvPr/>
          </p:nvGrpSpPr>
          <p:grpSpPr>
            <a:xfrm rot="-10800000">
              <a:off x="0" y="0"/>
              <a:ext cx="6697681" cy="3019601"/>
              <a:chOff x="0" y="0"/>
              <a:chExt cx="1617605" cy="729286"/>
            </a:xfrm>
          </p:grpSpPr>
          <p:sp>
            <p:nvSpPr>
              <p:cNvPr id="24" name="Freeform 24"/>
              <p:cNvSpPr/>
              <p:nvPr/>
            </p:nvSpPr>
            <p:spPr>
              <a:xfrm>
                <a:off x="0" y="0"/>
                <a:ext cx="1617617" cy="729286"/>
              </a:xfrm>
              <a:custGeom>
                <a:avLst/>
                <a:gdLst/>
                <a:ahLst/>
                <a:cxnLst/>
                <a:rect l="l" t="t" r="r" b="b"/>
                <a:pathLst>
                  <a:path w="1617617" h="729286">
                    <a:moveTo>
                      <a:pt x="1321466" y="0"/>
                    </a:moveTo>
                    <a:lnTo>
                      <a:pt x="282407" y="0"/>
                    </a:lnTo>
                    <a:cubicBezTo>
                      <a:pt x="126426" y="0"/>
                      <a:pt x="0" y="123512"/>
                      <a:pt x="0" y="285717"/>
                    </a:cubicBezTo>
                    <a:cubicBezTo>
                      <a:pt x="0" y="404255"/>
                      <a:pt x="66279" y="499395"/>
                      <a:pt x="162037" y="543537"/>
                    </a:cubicBezTo>
                    <a:lnTo>
                      <a:pt x="162037" y="729286"/>
                    </a:lnTo>
                    <a:lnTo>
                      <a:pt x="353844" y="569818"/>
                    </a:lnTo>
                    <a:lnTo>
                      <a:pt x="1321466" y="569818"/>
                    </a:lnTo>
                    <a:cubicBezTo>
                      <a:pt x="1491168" y="569818"/>
                      <a:pt x="1617605" y="446306"/>
                      <a:pt x="1617605" y="285704"/>
                    </a:cubicBezTo>
                    <a:cubicBezTo>
                      <a:pt x="1617617" y="123512"/>
                      <a:pt x="1491168" y="0"/>
                      <a:pt x="1321466" y="0"/>
                    </a:cubicBezTo>
                    <a:close/>
                  </a:path>
                </a:pathLst>
              </a:custGeom>
              <a:solidFill>
                <a:srgbClr val="FFFFFF"/>
              </a:solidFill>
            </p:spPr>
            <p:txBody>
              <a:bodyPr/>
              <a:lstStyle/>
              <a:p>
                <a:endParaRPr lang="de-DE"/>
              </a:p>
            </p:txBody>
          </p:sp>
          <p:sp>
            <p:nvSpPr>
              <p:cNvPr id="25" name="TextBox 25"/>
              <p:cNvSpPr txBox="1"/>
              <p:nvPr/>
            </p:nvSpPr>
            <p:spPr>
              <a:xfrm>
                <a:off x="0" y="0"/>
                <a:ext cx="1617605" cy="538786"/>
              </a:xfrm>
              <a:prstGeom prst="rect">
                <a:avLst/>
              </a:prstGeom>
            </p:spPr>
            <p:txBody>
              <a:bodyPr lIns="41548" tIns="41548" rIns="41548" bIns="41548" rtlCol="0" anchor="ctr"/>
              <a:lstStyle/>
              <a:p>
                <a:pPr algn="ctr">
                  <a:lnSpc>
                    <a:spcPts val="2519"/>
                  </a:lnSpc>
                </a:pPr>
                <a:endParaRPr/>
              </a:p>
            </p:txBody>
          </p:sp>
        </p:grpSp>
        <p:sp>
          <p:nvSpPr>
            <p:cNvPr id="26" name="TextBox 26"/>
            <p:cNvSpPr txBox="1"/>
            <p:nvPr/>
          </p:nvSpPr>
          <p:spPr>
            <a:xfrm>
              <a:off x="306162" y="1046593"/>
              <a:ext cx="5959661" cy="1642745"/>
            </a:xfrm>
            <a:prstGeom prst="rect">
              <a:avLst/>
            </a:prstGeom>
          </p:spPr>
          <p:txBody>
            <a:bodyPr lIns="0" tIns="0" rIns="0" bIns="0" rtlCol="0" anchor="t">
              <a:spAutoFit/>
            </a:bodyPr>
            <a:lstStyle/>
            <a:p>
              <a:pPr algn="ctr">
                <a:lnSpc>
                  <a:spcPts val="3359"/>
                </a:lnSpc>
              </a:pPr>
              <a:r>
                <a:rPr lang="en-US" sz="2400" b="1" spc="-36">
                  <a:solidFill>
                    <a:srgbClr val="545454"/>
                  </a:solidFill>
                  <a:latin typeface="DM Sans Bold"/>
                  <a:ea typeface="DM Sans Bold"/>
                  <a:cs typeface="DM Sans Bold"/>
                  <a:sym typeface="DM Sans Bold"/>
                </a:rPr>
                <a:t>Du schreist auch immer hier, wenn’s was an Krankheiten</a:t>
              </a:r>
            </a:p>
            <a:p>
              <a:pPr algn="ctr">
                <a:lnSpc>
                  <a:spcPts val="3359"/>
                </a:lnSpc>
                <a:spcBef>
                  <a:spcPct val="0"/>
                </a:spcBef>
              </a:pPr>
              <a:r>
                <a:rPr lang="en-US" sz="2400" b="1" spc="-36">
                  <a:solidFill>
                    <a:srgbClr val="545454"/>
                  </a:solidFill>
                  <a:latin typeface="DM Sans Bold"/>
                  <a:ea typeface="DM Sans Bold"/>
                  <a:cs typeface="DM Sans Bold"/>
                  <a:sym typeface="DM Sans Bold"/>
                </a:rPr>
                <a:t>zu vergeben gibt, oder?</a:t>
              </a:r>
            </a:p>
          </p:txBody>
        </p:sp>
      </p:grpSp>
      <p:grpSp>
        <p:nvGrpSpPr>
          <p:cNvPr id="27" name="Group 27"/>
          <p:cNvGrpSpPr/>
          <p:nvPr/>
        </p:nvGrpSpPr>
        <p:grpSpPr>
          <a:xfrm>
            <a:off x="11483642" y="4563236"/>
            <a:ext cx="3842999" cy="2459236"/>
            <a:chOff x="0" y="0"/>
            <a:chExt cx="5123999" cy="3278981"/>
          </a:xfrm>
        </p:grpSpPr>
        <p:grpSp>
          <p:nvGrpSpPr>
            <p:cNvPr id="28" name="Group 28"/>
            <p:cNvGrpSpPr/>
            <p:nvPr/>
          </p:nvGrpSpPr>
          <p:grpSpPr>
            <a:xfrm>
              <a:off x="0" y="0"/>
              <a:ext cx="5123999" cy="3278981"/>
              <a:chOff x="0" y="0"/>
              <a:chExt cx="1012148" cy="647700"/>
            </a:xfrm>
          </p:grpSpPr>
          <p:sp>
            <p:nvSpPr>
              <p:cNvPr id="29" name="Freeform 29"/>
              <p:cNvSpPr/>
              <p:nvPr/>
            </p:nvSpPr>
            <p:spPr>
              <a:xfrm>
                <a:off x="0" y="0"/>
                <a:ext cx="1012159" cy="647700"/>
              </a:xfrm>
              <a:custGeom>
                <a:avLst/>
                <a:gdLst/>
                <a:ahLst/>
                <a:cxnLst/>
                <a:rect l="l" t="t" r="r" b="b"/>
                <a:pathLst>
                  <a:path w="1012159" h="647700">
                    <a:moveTo>
                      <a:pt x="726323" y="0"/>
                    </a:moveTo>
                    <a:lnTo>
                      <a:pt x="282407" y="0"/>
                    </a:lnTo>
                    <a:cubicBezTo>
                      <a:pt x="126426" y="0"/>
                      <a:pt x="0" y="123512"/>
                      <a:pt x="0" y="241300"/>
                    </a:cubicBezTo>
                    <a:cubicBezTo>
                      <a:pt x="0" y="322669"/>
                      <a:pt x="66279" y="417810"/>
                      <a:pt x="162037" y="461951"/>
                    </a:cubicBezTo>
                    <a:lnTo>
                      <a:pt x="162037" y="647700"/>
                    </a:lnTo>
                    <a:lnTo>
                      <a:pt x="353844" y="488232"/>
                    </a:lnTo>
                    <a:lnTo>
                      <a:pt x="726323" y="488232"/>
                    </a:lnTo>
                    <a:cubicBezTo>
                      <a:pt x="885710" y="488232"/>
                      <a:pt x="1012148" y="364720"/>
                      <a:pt x="1012148" y="241300"/>
                    </a:cubicBezTo>
                    <a:cubicBezTo>
                      <a:pt x="1012159" y="123512"/>
                      <a:pt x="885710" y="0"/>
                      <a:pt x="726323" y="0"/>
                    </a:cubicBezTo>
                    <a:close/>
                  </a:path>
                </a:pathLst>
              </a:custGeom>
              <a:solidFill>
                <a:srgbClr val="FFFFFF"/>
              </a:solidFill>
            </p:spPr>
            <p:txBody>
              <a:bodyPr/>
              <a:lstStyle/>
              <a:p>
                <a:endParaRPr lang="de-DE"/>
              </a:p>
            </p:txBody>
          </p:sp>
          <p:sp>
            <p:nvSpPr>
              <p:cNvPr id="30" name="TextBox 30"/>
              <p:cNvSpPr txBox="1"/>
              <p:nvPr/>
            </p:nvSpPr>
            <p:spPr>
              <a:xfrm>
                <a:off x="0" y="0"/>
                <a:ext cx="1012148" cy="457200"/>
              </a:xfrm>
              <a:prstGeom prst="rect">
                <a:avLst/>
              </a:prstGeom>
            </p:spPr>
            <p:txBody>
              <a:bodyPr lIns="50800" tIns="50800" rIns="50800" bIns="50800" rtlCol="0" anchor="ctr"/>
              <a:lstStyle/>
              <a:p>
                <a:pPr algn="ctr">
                  <a:lnSpc>
                    <a:spcPts val="2520"/>
                  </a:lnSpc>
                </a:pPr>
                <a:endParaRPr/>
              </a:p>
            </p:txBody>
          </p:sp>
        </p:grpSp>
        <p:sp>
          <p:nvSpPr>
            <p:cNvPr id="31" name="TextBox 31"/>
            <p:cNvSpPr txBox="1"/>
            <p:nvPr/>
          </p:nvSpPr>
          <p:spPr>
            <a:xfrm>
              <a:off x="528213" y="468167"/>
              <a:ext cx="4067572" cy="1642745"/>
            </a:xfrm>
            <a:prstGeom prst="rect">
              <a:avLst/>
            </a:prstGeom>
          </p:spPr>
          <p:txBody>
            <a:bodyPr lIns="0" tIns="0" rIns="0" bIns="0" rtlCol="0" anchor="t">
              <a:spAutoFit/>
            </a:bodyPr>
            <a:lstStyle/>
            <a:p>
              <a:pPr algn="ctr">
                <a:lnSpc>
                  <a:spcPts val="3359"/>
                </a:lnSpc>
              </a:pPr>
              <a:r>
                <a:rPr lang="en-US" sz="2399" spc="-35">
                  <a:solidFill>
                    <a:srgbClr val="545454"/>
                  </a:solidFill>
                  <a:latin typeface="DM Sans"/>
                  <a:ea typeface="DM Sans"/>
                  <a:cs typeface="DM Sans"/>
                  <a:sym typeface="DM Sans"/>
                </a:rPr>
                <a:t>Heute siehst du aber</a:t>
              </a:r>
            </a:p>
            <a:p>
              <a:pPr algn="ctr">
                <a:lnSpc>
                  <a:spcPts val="3359"/>
                </a:lnSpc>
                <a:spcBef>
                  <a:spcPct val="0"/>
                </a:spcBef>
              </a:pPr>
              <a:r>
                <a:rPr lang="en-US" sz="2399" spc="-35">
                  <a:solidFill>
                    <a:srgbClr val="545454"/>
                  </a:solidFill>
                  <a:latin typeface="DM Sans"/>
                  <a:ea typeface="DM Sans"/>
                  <a:cs typeface="DM Sans"/>
                  <a:sym typeface="DM Sans"/>
                </a:rPr>
                <a:t>gut aus, bist du wirklich krank?</a:t>
              </a:r>
            </a:p>
          </p:txBody>
        </p:sp>
      </p:grpSp>
      <p:grpSp>
        <p:nvGrpSpPr>
          <p:cNvPr id="32" name="Group 32"/>
          <p:cNvGrpSpPr/>
          <p:nvPr/>
        </p:nvGrpSpPr>
        <p:grpSpPr>
          <a:xfrm>
            <a:off x="9104404" y="5676900"/>
            <a:ext cx="2477996" cy="2459236"/>
            <a:chOff x="0" y="0"/>
            <a:chExt cx="3303994" cy="3278981"/>
          </a:xfrm>
        </p:grpSpPr>
        <p:grpSp>
          <p:nvGrpSpPr>
            <p:cNvPr id="33" name="Group 33"/>
            <p:cNvGrpSpPr/>
            <p:nvPr/>
          </p:nvGrpSpPr>
          <p:grpSpPr>
            <a:xfrm rot="-10800000">
              <a:off x="0" y="0"/>
              <a:ext cx="3303994" cy="3278981"/>
              <a:chOff x="0" y="0"/>
              <a:chExt cx="652641" cy="647700"/>
            </a:xfrm>
          </p:grpSpPr>
          <p:sp>
            <p:nvSpPr>
              <p:cNvPr id="34" name="Freeform 34"/>
              <p:cNvSpPr/>
              <p:nvPr/>
            </p:nvSpPr>
            <p:spPr>
              <a:xfrm>
                <a:off x="0" y="0"/>
                <a:ext cx="652652" cy="647700"/>
              </a:xfrm>
              <a:custGeom>
                <a:avLst/>
                <a:gdLst/>
                <a:ahLst/>
                <a:cxnLst/>
                <a:rect l="l" t="t" r="r" b="b"/>
                <a:pathLst>
                  <a:path w="652652" h="647700">
                    <a:moveTo>
                      <a:pt x="372940" y="0"/>
                    </a:moveTo>
                    <a:lnTo>
                      <a:pt x="282407" y="0"/>
                    </a:lnTo>
                    <a:cubicBezTo>
                      <a:pt x="126426" y="0"/>
                      <a:pt x="0" y="123512"/>
                      <a:pt x="0" y="241300"/>
                    </a:cubicBezTo>
                    <a:cubicBezTo>
                      <a:pt x="0" y="322669"/>
                      <a:pt x="66279" y="417810"/>
                      <a:pt x="162037" y="461951"/>
                    </a:cubicBezTo>
                    <a:lnTo>
                      <a:pt x="162037" y="647700"/>
                    </a:lnTo>
                    <a:lnTo>
                      <a:pt x="353844" y="488232"/>
                    </a:lnTo>
                    <a:lnTo>
                      <a:pt x="372940" y="488232"/>
                    </a:lnTo>
                    <a:cubicBezTo>
                      <a:pt x="526203" y="488232"/>
                      <a:pt x="652641" y="364720"/>
                      <a:pt x="652641" y="241300"/>
                    </a:cubicBezTo>
                    <a:cubicBezTo>
                      <a:pt x="652652" y="123512"/>
                      <a:pt x="526203" y="0"/>
                      <a:pt x="372940" y="0"/>
                    </a:cubicBezTo>
                    <a:close/>
                  </a:path>
                </a:pathLst>
              </a:custGeom>
              <a:solidFill>
                <a:srgbClr val="FFFFFF"/>
              </a:solidFill>
            </p:spPr>
            <p:txBody>
              <a:bodyPr/>
              <a:lstStyle/>
              <a:p>
                <a:endParaRPr lang="de-DE"/>
              </a:p>
            </p:txBody>
          </p:sp>
          <p:sp>
            <p:nvSpPr>
              <p:cNvPr id="35" name="TextBox 35"/>
              <p:cNvSpPr txBox="1"/>
              <p:nvPr/>
            </p:nvSpPr>
            <p:spPr>
              <a:xfrm>
                <a:off x="0" y="0"/>
                <a:ext cx="652641" cy="457200"/>
              </a:xfrm>
              <a:prstGeom prst="rect">
                <a:avLst/>
              </a:prstGeom>
            </p:spPr>
            <p:txBody>
              <a:bodyPr lIns="50800" tIns="50800" rIns="50800" bIns="50800" rtlCol="0" anchor="ctr"/>
              <a:lstStyle/>
              <a:p>
                <a:pPr algn="ctr">
                  <a:lnSpc>
                    <a:spcPts val="2520"/>
                  </a:lnSpc>
                </a:pPr>
                <a:endParaRPr/>
              </a:p>
            </p:txBody>
          </p:sp>
        </p:grpSp>
        <p:sp>
          <p:nvSpPr>
            <p:cNvPr id="36" name="TextBox 36"/>
            <p:cNvSpPr txBox="1"/>
            <p:nvPr/>
          </p:nvSpPr>
          <p:spPr>
            <a:xfrm>
              <a:off x="370998" y="1158803"/>
              <a:ext cx="2561999" cy="1642745"/>
            </a:xfrm>
            <a:prstGeom prst="rect">
              <a:avLst/>
            </a:prstGeom>
          </p:spPr>
          <p:txBody>
            <a:bodyPr lIns="0" tIns="0" rIns="0" bIns="0" rtlCol="0" anchor="t">
              <a:spAutoFit/>
            </a:bodyPr>
            <a:lstStyle/>
            <a:p>
              <a:pPr algn="ctr">
                <a:lnSpc>
                  <a:spcPts val="3359"/>
                </a:lnSpc>
              </a:pPr>
              <a:r>
                <a:rPr lang="en-US" sz="2399" spc="-35">
                  <a:solidFill>
                    <a:srgbClr val="545454"/>
                  </a:solidFill>
                  <a:latin typeface="DM Sans"/>
                  <a:ea typeface="DM Sans"/>
                  <a:cs typeface="DM Sans"/>
                  <a:sym typeface="DM Sans"/>
                </a:rPr>
                <a:t>DAS IST </a:t>
              </a:r>
            </a:p>
            <a:p>
              <a:pPr algn="ctr">
                <a:lnSpc>
                  <a:spcPts val="3359"/>
                </a:lnSpc>
              </a:pPr>
              <a:r>
                <a:rPr lang="en-US" sz="2399" spc="-35">
                  <a:solidFill>
                    <a:srgbClr val="545454"/>
                  </a:solidFill>
                  <a:latin typeface="DM Sans"/>
                  <a:ea typeface="DM Sans"/>
                  <a:cs typeface="DM Sans"/>
                  <a:sym typeface="DM Sans"/>
                </a:rPr>
                <a:t>DOCH ALLES</a:t>
              </a:r>
            </a:p>
            <a:p>
              <a:pPr algn="ctr">
                <a:lnSpc>
                  <a:spcPts val="3359"/>
                </a:lnSpc>
                <a:spcBef>
                  <a:spcPct val="0"/>
                </a:spcBef>
              </a:pPr>
              <a:r>
                <a:rPr lang="en-US" sz="2399" spc="-35">
                  <a:solidFill>
                    <a:srgbClr val="545454"/>
                  </a:solidFill>
                  <a:latin typeface="DM Sans"/>
                  <a:ea typeface="DM Sans"/>
                  <a:cs typeface="DM Sans"/>
                  <a:sym typeface="DM Sans"/>
                </a:rPr>
                <a:t>PSYCHISCH.</a:t>
              </a:r>
            </a:p>
          </p:txBody>
        </p:sp>
      </p:grpSp>
      <p:grpSp>
        <p:nvGrpSpPr>
          <p:cNvPr id="37" name="Group 37"/>
          <p:cNvGrpSpPr/>
          <p:nvPr/>
        </p:nvGrpSpPr>
        <p:grpSpPr>
          <a:xfrm>
            <a:off x="14478000" y="6281066"/>
            <a:ext cx="2511630" cy="2072214"/>
            <a:chOff x="0" y="0"/>
            <a:chExt cx="3348841" cy="2762952"/>
          </a:xfrm>
        </p:grpSpPr>
        <p:grpSp>
          <p:nvGrpSpPr>
            <p:cNvPr id="38" name="Group 38"/>
            <p:cNvGrpSpPr/>
            <p:nvPr/>
          </p:nvGrpSpPr>
          <p:grpSpPr>
            <a:xfrm>
              <a:off x="0" y="0"/>
              <a:ext cx="3348841" cy="2762952"/>
              <a:chOff x="0" y="0"/>
              <a:chExt cx="808803" cy="667300"/>
            </a:xfrm>
          </p:grpSpPr>
          <p:sp>
            <p:nvSpPr>
              <p:cNvPr id="39" name="Freeform 39"/>
              <p:cNvSpPr/>
              <p:nvPr/>
            </p:nvSpPr>
            <p:spPr>
              <a:xfrm>
                <a:off x="0" y="0"/>
                <a:ext cx="808814" cy="667300"/>
              </a:xfrm>
              <a:custGeom>
                <a:avLst/>
                <a:gdLst/>
                <a:ahLst/>
                <a:cxnLst/>
                <a:rect l="l" t="t" r="r" b="b"/>
                <a:pathLst>
                  <a:path w="808814" h="667300">
                    <a:moveTo>
                      <a:pt x="526442" y="0"/>
                    </a:moveTo>
                    <a:lnTo>
                      <a:pt x="282407" y="0"/>
                    </a:lnTo>
                    <a:cubicBezTo>
                      <a:pt x="126426" y="0"/>
                      <a:pt x="0" y="123512"/>
                      <a:pt x="0" y="251971"/>
                    </a:cubicBezTo>
                    <a:cubicBezTo>
                      <a:pt x="0" y="342269"/>
                      <a:pt x="66279" y="437410"/>
                      <a:pt x="162037" y="481552"/>
                    </a:cubicBezTo>
                    <a:lnTo>
                      <a:pt x="162037" y="667300"/>
                    </a:lnTo>
                    <a:lnTo>
                      <a:pt x="353844" y="507833"/>
                    </a:lnTo>
                    <a:lnTo>
                      <a:pt x="526442" y="507833"/>
                    </a:lnTo>
                    <a:cubicBezTo>
                      <a:pt x="682365" y="507833"/>
                      <a:pt x="808803" y="384320"/>
                      <a:pt x="808803" y="251968"/>
                    </a:cubicBezTo>
                    <a:cubicBezTo>
                      <a:pt x="808814" y="123512"/>
                      <a:pt x="682365" y="0"/>
                      <a:pt x="526442" y="0"/>
                    </a:cubicBezTo>
                    <a:close/>
                  </a:path>
                </a:pathLst>
              </a:custGeom>
              <a:solidFill>
                <a:srgbClr val="FFFFFF"/>
              </a:solidFill>
            </p:spPr>
            <p:txBody>
              <a:bodyPr/>
              <a:lstStyle/>
              <a:p>
                <a:endParaRPr lang="de-DE"/>
              </a:p>
            </p:txBody>
          </p:sp>
          <p:sp>
            <p:nvSpPr>
              <p:cNvPr id="40" name="TextBox 40"/>
              <p:cNvSpPr txBox="1"/>
              <p:nvPr/>
            </p:nvSpPr>
            <p:spPr>
              <a:xfrm>
                <a:off x="0" y="0"/>
                <a:ext cx="808803" cy="476800"/>
              </a:xfrm>
              <a:prstGeom prst="rect">
                <a:avLst/>
              </a:prstGeom>
            </p:spPr>
            <p:txBody>
              <a:bodyPr lIns="41548" tIns="41548" rIns="41548" bIns="41548" rtlCol="0" anchor="ctr"/>
              <a:lstStyle/>
              <a:p>
                <a:pPr algn="ctr">
                  <a:lnSpc>
                    <a:spcPts val="2519"/>
                  </a:lnSpc>
                </a:pPr>
                <a:endParaRPr/>
              </a:p>
            </p:txBody>
          </p:sp>
        </p:grpSp>
        <p:sp>
          <p:nvSpPr>
            <p:cNvPr id="41" name="TextBox 41"/>
            <p:cNvSpPr txBox="1"/>
            <p:nvPr/>
          </p:nvSpPr>
          <p:spPr>
            <a:xfrm>
              <a:off x="409810" y="454995"/>
              <a:ext cx="2529220" cy="1083945"/>
            </a:xfrm>
            <a:prstGeom prst="rect">
              <a:avLst/>
            </a:prstGeom>
          </p:spPr>
          <p:txBody>
            <a:bodyPr lIns="0" tIns="0" rIns="0" bIns="0" rtlCol="0" anchor="t">
              <a:spAutoFit/>
            </a:bodyPr>
            <a:lstStyle/>
            <a:p>
              <a:pPr algn="ctr">
                <a:lnSpc>
                  <a:spcPts val="3359"/>
                </a:lnSpc>
              </a:pPr>
              <a:r>
                <a:rPr lang="en-US" sz="2400" b="1" spc="-36">
                  <a:solidFill>
                    <a:srgbClr val="545454"/>
                  </a:solidFill>
                  <a:latin typeface="DM Sans Bold"/>
                  <a:ea typeface="DM Sans Bold"/>
                  <a:cs typeface="DM Sans Bold"/>
                  <a:sym typeface="DM Sans Bold"/>
                </a:rPr>
                <a:t>TU NICHT SO </a:t>
              </a:r>
            </a:p>
            <a:p>
              <a:pPr algn="ctr">
                <a:lnSpc>
                  <a:spcPts val="3359"/>
                </a:lnSpc>
                <a:spcBef>
                  <a:spcPct val="0"/>
                </a:spcBef>
              </a:pPr>
              <a:r>
                <a:rPr lang="en-US" sz="2400" b="1" spc="-36">
                  <a:solidFill>
                    <a:srgbClr val="545454"/>
                  </a:solidFill>
                  <a:latin typeface="DM Sans Bold"/>
                  <a:ea typeface="DM Sans Bold"/>
                  <a:cs typeface="DM Sans Bold"/>
                  <a:sym typeface="DM Sans Bold"/>
                </a:rPr>
                <a:t>BEHINDERT!</a:t>
              </a:r>
            </a:p>
          </p:txBody>
        </p:sp>
      </p:grpSp>
      <p:grpSp>
        <p:nvGrpSpPr>
          <p:cNvPr id="42" name="Group 42"/>
          <p:cNvGrpSpPr/>
          <p:nvPr/>
        </p:nvGrpSpPr>
        <p:grpSpPr>
          <a:xfrm>
            <a:off x="1199933" y="6591300"/>
            <a:ext cx="6420067" cy="2011347"/>
            <a:chOff x="0" y="0"/>
            <a:chExt cx="8560089" cy="2681797"/>
          </a:xfrm>
        </p:grpSpPr>
        <p:grpSp>
          <p:nvGrpSpPr>
            <p:cNvPr id="43" name="Group 43"/>
            <p:cNvGrpSpPr/>
            <p:nvPr/>
          </p:nvGrpSpPr>
          <p:grpSpPr>
            <a:xfrm>
              <a:off x="0" y="0"/>
              <a:ext cx="8560089" cy="2681797"/>
              <a:chOff x="0" y="0"/>
              <a:chExt cx="2067409" cy="647700"/>
            </a:xfrm>
          </p:grpSpPr>
          <p:sp>
            <p:nvSpPr>
              <p:cNvPr id="44" name="Freeform 44"/>
              <p:cNvSpPr/>
              <p:nvPr/>
            </p:nvSpPr>
            <p:spPr>
              <a:xfrm>
                <a:off x="0" y="0"/>
                <a:ext cx="2067420" cy="647700"/>
              </a:xfrm>
              <a:custGeom>
                <a:avLst/>
                <a:gdLst/>
                <a:ahLst/>
                <a:cxnLst/>
                <a:rect l="l" t="t" r="r" b="b"/>
                <a:pathLst>
                  <a:path w="2067420" h="647700">
                    <a:moveTo>
                      <a:pt x="1763607" y="0"/>
                    </a:moveTo>
                    <a:lnTo>
                      <a:pt x="282407" y="0"/>
                    </a:lnTo>
                    <a:cubicBezTo>
                      <a:pt x="126426" y="0"/>
                      <a:pt x="0" y="123512"/>
                      <a:pt x="0" y="241300"/>
                    </a:cubicBezTo>
                    <a:cubicBezTo>
                      <a:pt x="0" y="322669"/>
                      <a:pt x="66279" y="417810"/>
                      <a:pt x="162037" y="461951"/>
                    </a:cubicBezTo>
                    <a:lnTo>
                      <a:pt x="162037" y="647700"/>
                    </a:lnTo>
                    <a:lnTo>
                      <a:pt x="353844" y="488232"/>
                    </a:lnTo>
                    <a:lnTo>
                      <a:pt x="1763607" y="488232"/>
                    </a:lnTo>
                    <a:cubicBezTo>
                      <a:pt x="1940971" y="488232"/>
                      <a:pt x="2067409" y="364720"/>
                      <a:pt x="2067409" y="241300"/>
                    </a:cubicBezTo>
                    <a:cubicBezTo>
                      <a:pt x="2067420" y="123512"/>
                      <a:pt x="1940971" y="0"/>
                      <a:pt x="1763607" y="0"/>
                    </a:cubicBezTo>
                    <a:close/>
                  </a:path>
                </a:pathLst>
              </a:custGeom>
              <a:solidFill>
                <a:srgbClr val="FFFFFF"/>
              </a:solidFill>
            </p:spPr>
            <p:txBody>
              <a:bodyPr/>
              <a:lstStyle/>
              <a:p>
                <a:endParaRPr lang="de-DE"/>
              </a:p>
            </p:txBody>
          </p:sp>
          <p:sp>
            <p:nvSpPr>
              <p:cNvPr id="45" name="TextBox 45"/>
              <p:cNvSpPr txBox="1"/>
              <p:nvPr/>
            </p:nvSpPr>
            <p:spPr>
              <a:xfrm>
                <a:off x="0" y="0"/>
                <a:ext cx="2067409" cy="457200"/>
              </a:xfrm>
              <a:prstGeom prst="rect">
                <a:avLst/>
              </a:prstGeom>
            </p:spPr>
            <p:txBody>
              <a:bodyPr lIns="41548" tIns="41548" rIns="41548" bIns="41548" rtlCol="0" anchor="ctr"/>
              <a:lstStyle/>
              <a:p>
                <a:pPr algn="ctr">
                  <a:lnSpc>
                    <a:spcPts val="2519"/>
                  </a:lnSpc>
                </a:pPr>
                <a:endParaRPr/>
              </a:p>
            </p:txBody>
          </p:sp>
        </p:grpSp>
        <p:sp>
          <p:nvSpPr>
            <p:cNvPr id="46" name="TextBox 46"/>
            <p:cNvSpPr txBox="1"/>
            <p:nvPr/>
          </p:nvSpPr>
          <p:spPr>
            <a:xfrm>
              <a:off x="268079" y="473024"/>
              <a:ext cx="8023931" cy="1083945"/>
            </a:xfrm>
            <a:prstGeom prst="rect">
              <a:avLst/>
            </a:prstGeom>
          </p:spPr>
          <p:txBody>
            <a:bodyPr lIns="0" tIns="0" rIns="0" bIns="0" rtlCol="0" anchor="t">
              <a:spAutoFit/>
            </a:bodyPr>
            <a:lstStyle/>
            <a:p>
              <a:pPr algn="ctr">
                <a:lnSpc>
                  <a:spcPts val="3359"/>
                </a:lnSpc>
              </a:pPr>
              <a:r>
                <a:rPr lang="en-US" sz="2400" b="1" spc="-36">
                  <a:solidFill>
                    <a:srgbClr val="545454"/>
                  </a:solidFill>
                  <a:latin typeface="DM Sans Bold"/>
                  <a:ea typeface="DM Sans Bold"/>
                  <a:cs typeface="DM Sans Bold"/>
                  <a:sym typeface="DM Sans Bold"/>
                </a:rPr>
                <a:t>Sonne ist doch nicht schädlich,</a:t>
              </a:r>
            </a:p>
            <a:p>
              <a:pPr algn="ctr">
                <a:lnSpc>
                  <a:spcPts val="3359"/>
                </a:lnSpc>
                <a:spcBef>
                  <a:spcPct val="0"/>
                </a:spcBef>
              </a:pPr>
              <a:r>
                <a:rPr lang="en-US" sz="2400" b="1" spc="-36">
                  <a:solidFill>
                    <a:srgbClr val="545454"/>
                  </a:solidFill>
                  <a:latin typeface="DM Sans Bold"/>
                  <a:ea typeface="DM Sans Bold"/>
                  <a:cs typeface="DM Sans Bold"/>
                  <a:sym typeface="DM Sans Bold"/>
                </a:rPr>
                <a:t>erzähl mir doch nicht so einen Quatsch!</a:t>
              </a:r>
            </a:p>
          </p:txBody>
        </p:sp>
      </p:grpSp>
      <p:sp>
        <p:nvSpPr>
          <p:cNvPr id="49" name="TextBox 49"/>
          <p:cNvSpPr txBox="1"/>
          <p:nvPr/>
        </p:nvSpPr>
        <p:spPr>
          <a:xfrm>
            <a:off x="1318637" y="8919315"/>
            <a:ext cx="17037246" cy="580391"/>
          </a:xfrm>
          <a:prstGeom prst="rect">
            <a:avLst/>
          </a:prstGeom>
        </p:spPr>
        <p:txBody>
          <a:bodyPr lIns="0" tIns="0" rIns="0" bIns="0" rtlCol="0" anchor="t">
            <a:spAutoFit/>
          </a:bodyPr>
          <a:lstStyle/>
          <a:p>
            <a:pPr>
              <a:lnSpc>
                <a:spcPts val="4759"/>
              </a:lnSpc>
              <a:spcBef>
                <a:spcPct val="0"/>
              </a:spcBef>
            </a:pPr>
            <a:r>
              <a:rPr lang="en-US" sz="3399" b="1" spc="-50">
                <a:solidFill>
                  <a:srgbClr val="545454"/>
                </a:solidFill>
                <a:latin typeface="Playfair Display Bold"/>
                <a:ea typeface="Playfair Display Bold"/>
                <a:cs typeface="Playfair Display Bold"/>
                <a:sym typeface="Playfair Display Bold"/>
              </a:rPr>
              <a:t>Lasst uns gemeinsam laut werden, so dass wir diese Sprüche nicht mehr hören!</a:t>
            </a:r>
          </a:p>
        </p:txBody>
      </p:sp>
      <p:sp>
        <p:nvSpPr>
          <p:cNvPr id="50" name="TextBox 50"/>
          <p:cNvSpPr txBox="1"/>
          <p:nvPr/>
        </p:nvSpPr>
        <p:spPr>
          <a:xfrm>
            <a:off x="7385608" y="2837948"/>
            <a:ext cx="1758392" cy="405765"/>
          </a:xfrm>
          <a:prstGeom prst="rect">
            <a:avLst/>
          </a:prstGeom>
        </p:spPr>
        <p:txBody>
          <a:bodyPr lIns="0" tIns="0" rIns="0" bIns="0" rtlCol="0" anchor="t">
            <a:spAutoFit/>
          </a:bodyPr>
          <a:lstStyle/>
          <a:p>
            <a:pPr algn="ctr">
              <a:lnSpc>
                <a:spcPts val="3359"/>
              </a:lnSpc>
              <a:spcBef>
                <a:spcPct val="0"/>
              </a:spcBef>
            </a:pPr>
            <a:r>
              <a:rPr lang="en-US" sz="2400" b="1" spc="-36">
                <a:solidFill>
                  <a:srgbClr val="545454"/>
                </a:solidFill>
                <a:latin typeface="DM Sans Bold"/>
                <a:ea typeface="DM Sans Bold"/>
                <a:cs typeface="DM Sans Bold"/>
                <a:sym typeface="DM Sans Bold"/>
              </a:rPr>
              <a:t>SIMULANT!</a:t>
            </a:r>
          </a:p>
        </p:txBody>
      </p:sp>
      <p:sp>
        <p:nvSpPr>
          <p:cNvPr id="51" name="Titel 50">
            <a:extLst>
              <a:ext uri="{FF2B5EF4-FFF2-40B4-BE49-F238E27FC236}">
                <a16:creationId xmlns:a16="http://schemas.microsoft.com/office/drawing/2014/main" id="{691374B2-C80F-0E15-3552-4F26F66D74CB}"/>
              </a:ext>
            </a:extLst>
          </p:cNvPr>
          <p:cNvSpPr>
            <a:spLocks noGrp="1"/>
          </p:cNvSpPr>
          <p:nvPr>
            <p:ph type="title"/>
          </p:nvPr>
        </p:nvSpPr>
        <p:spPr/>
        <p:txBody>
          <a:bodyPr/>
          <a:lstStyle/>
          <a:p>
            <a:r>
              <a:rPr lang="de-DE"/>
              <a:t>Stigmatisierung der Patienten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D5A65EBC-EA9F-6B77-C3F6-C590635953A3}"/>
              </a:ext>
            </a:extLst>
          </p:cNvPr>
          <p:cNvGrpSpPr/>
          <p:nvPr/>
        </p:nvGrpSpPr>
        <p:grpSpPr>
          <a:xfrm>
            <a:off x="5465754" y="3737461"/>
            <a:ext cx="3970003" cy="1775259"/>
            <a:chOff x="9544341" y="6444214"/>
            <a:chExt cx="2603274" cy="2851423"/>
          </a:xfrm>
        </p:grpSpPr>
        <p:sp>
          <p:nvSpPr>
            <p:cNvPr id="8" name="Freeform 8"/>
            <p:cNvSpPr/>
            <p:nvPr/>
          </p:nvSpPr>
          <p:spPr>
            <a:xfrm rot="10800000">
              <a:off x="9544341" y="6444214"/>
              <a:ext cx="2603274" cy="2851423"/>
            </a:xfrm>
            <a:custGeom>
              <a:avLst/>
              <a:gdLst/>
              <a:ahLst/>
              <a:cxnLst/>
              <a:rect l="l" t="t" r="r" b="b"/>
              <a:pathLst>
                <a:path w="717495" h="817246">
                  <a:moveTo>
                    <a:pt x="436679" y="0"/>
                  </a:moveTo>
                  <a:lnTo>
                    <a:pt x="282407" y="0"/>
                  </a:lnTo>
                  <a:cubicBezTo>
                    <a:pt x="126426" y="0"/>
                    <a:pt x="0" y="123512"/>
                    <a:pt x="0" y="333604"/>
                  </a:cubicBezTo>
                  <a:cubicBezTo>
                    <a:pt x="0" y="492215"/>
                    <a:pt x="66279" y="587355"/>
                    <a:pt x="162037" y="631497"/>
                  </a:cubicBezTo>
                  <a:lnTo>
                    <a:pt x="162037" y="817246"/>
                  </a:lnTo>
                  <a:lnTo>
                    <a:pt x="353844" y="657778"/>
                  </a:lnTo>
                  <a:lnTo>
                    <a:pt x="436679" y="657778"/>
                  </a:lnTo>
                  <a:cubicBezTo>
                    <a:pt x="591046" y="657778"/>
                    <a:pt x="717484" y="534266"/>
                    <a:pt x="717484" y="333577"/>
                  </a:cubicBezTo>
                  <a:cubicBezTo>
                    <a:pt x="717495" y="123512"/>
                    <a:pt x="591046" y="0"/>
                    <a:pt x="436679" y="0"/>
                  </a:cubicBezTo>
                  <a:close/>
                </a:path>
              </a:pathLst>
            </a:custGeom>
            <a:solidFill>
              <a:schemeClr val="bg1"/>
            </a:solidFill>
          </p:spPr>
          <p:txBody>
            <a:bodyPr/>
            <a:lstStyle/>
            <a:p>
              <a:endParaRPr lang="de-DE" noProof="0"/>
            </a:p>
          </p:txBody>
        </p:sp>
        <p:sp>
          <p:nvSpPr>
            <p:cNvPr id="10" name="TextBox 10"/>
            <p:cNvSpPr txBox="1"/>
            <p:nvPr/>
          </p:nvSpPr>
          <p:spPr>
            <a:xfrm>
              <a:off x="9816322" y="7518720"/>
              <a:ext cx="2203645" cy="698653"/>
            </a:xfrm>
            <a:prstGeom prst="rect">
              <a:avLst/>
            </a:prstGeom>
            <a:solidFill>
              <a:schemeClr val="bg1"/>
            </a:solidFill>
          </p:spPr>
          <p:txBody>
            <a:bodyPr wrap="square" lIns="0" tIns="0" rIns="0" bIns="0" rtlCol="0" anchor="t">
              <a:spAutoFit/>
            </a:bodyPr>
            <a:lstStyle/>
            <a:p>
              <a:pPr algn="ctr">
                <a:lnSpc>
                  <a:spcPts val="2800"/>
                </a:lnSpc>
                <a:spcBef>
                  <a:spcPct val="0"/>
                </a:spcBef>
              </a:pPr>
              <a:r>
                <a:rPr lang="de-DE" sz="2000" b="1" spc="-30" noProof="0">
                  <a:solidFill>
                    <a:srgbClr val="545454"/>
                  </a:solidFill>
                  <a:latin typeface="DM Sans Bold"/>
                  <a:ea typeface="DM Sans Bold"/>
                  <a:cs typeface="DM Sans Bold"/>
                  <a:sym typeface="DM Sans Bold"/>
                </a:rPr>
                <a:t>“Jetzt weiß ich, was mir zusteht.”</a:t>
              </a:r>
            </a:p>
          </p:txBody>
        </p:sp>
      </p:grpSp>
      <p:sp>
        <p:nvSpPr>
          <p:cNvPr id="12" name="Freeform 12"/>
          <p:cNvSpPr/>
          <p:nvPr/>
        </p:nvSpPr>
        <p:spPr>
          <a:xfrm>
            <a:off x="9365201" y="1332764"/>
            <a:ext cx="7949843" cy="2513636"/>
          </a:xfrm>
          <a:custGeom>
            <a:avLst/>
            <a:gdLst/>
            <a:ahLst/>
            <a:cxnLst/>
            <a:rect l="l" t="t" r="r" b="b"/>
            <a:pathLst>
              <a:path w="1567550" h="795985">
                <a:moveTo>
                  <a:pt x="1272252" y="0"/>
                </a:moveTo>
                <a:lnTo>
                  <a:pt x="282407" y="0"/>
                </a:lnTo>
                <a:cubicBezTo>
                  <a:pt x="126426" y="0"/>
                  <a:pt x="0" y="123512"/>
                  <a:pt x="0" y="322030"/>
                </a:cubicBezTo>
                <a:cubicBezTo>
                  <a:pt x="0" y="470954"/>
                  <a:pt x="66279" y="566095"/>
                  <a:pt x="162037" y="610236"/>
                </a:cubicBezTo>
                <a:lnTo>
                  <a:pt x="162037" y="795985"/>
                </a:lnTo>
                <a:lnTo>
                  <a:pt x="353844" y="636518"/>
                </a:lnTo>
                <a:lnTo>
                  <a:pt x="1272252" y="636518"/>
                </a:lnTo>
                <a:cubicBezTo>
                  <a:pt x="1441101" y="636518"/>
                  <a:pt x="1567539" y="513005"/>
                  <a:pt x="1567539" y="322006"/>
                </a:cubicBezTo>
                <a:cubicBezTo>
                  <a:pt x="1567550" y="123512"/>
                  <a:pt x="1441101" y="0"/>
                  <a:pt x="1272252" y="0"/>
                </a:cubicBezTo>
                <a:close/>
              </a:path>
            </a:pathLst>
          </a:custGeom>
          <a:solidFill>
            <a:schemeClr val="bg1"/>
          </a:solidFill>
        </p:spPr>
        <p:txBody>
          <a:bodyPr/>
          <a:lstStyle/>
          <a:p>
            <a:endParaRPr lang="de-DE"/>
          </a:p>
        </p:txBody>
      </p:sp>
      <p:sp>
        <p:nvSpPr>
          <p:cNvPr id="14" name="TextBox 14"/>
          <p:cNvSpPr txBox="1"/>
          <p:nvPr/>
        </p:nvSpPr>
        <p:spPr>
          <a:xfrm>
            <a:off x="9810721" y="1562100"/>
            <a:ext cx="7058802" cy="1446751"/>
          </a:xfrm>
          <a:prstGeom prst="rect">
            <a:avLst/>
          </a:prstGeom>
          <a:solidFill>
            <a:schemeClr val="bg1"/>
          </a:solidFill>
        </p:spPr>
        <p:txBody>
          <a:bodyPr lIns="0" tIns="0" rIns="0" bIns="0" rtlCol="0" anchor="t">
            <a:spAutoFit/>
          </a:bodyPr>
          <a:lstStyle/>
          <a:p>
            <a:pPr algn="ctr">
              <a:lnSpc>
                <a:spcPts val="2800"/>
              </a:lnSpc>
              <a:spcBef>
                <a:spcPct val="0"/>
              </a:spcBef>
            </a:pPr>
            <a:r>
              <a:rPr lang="de-DE" sz="2000" b="1" spc="-30" noProof="0">
                <a:solidFill>
                  <a:srgbClr val="545454"/>
                </a:solidFill>
                <a:latin typeface="DM Sans Bold"/>
                <a:ea typeface="DM Sans Bold"/>
                <a:cs typeface="DM Sans Bold"/>
                <a:sym typeface="DM Sans Bold"/>
              </a:rPr>
              <a:t>Dr. Adler: “Ich finde eure Arbeit vom Netzwerk so wichtig und so toll und habe es schon so vielen Leuten weiterempfohlen. Vielen Dank, dass es Menschen gibt, wie dich! So eine tolle Mission!”</a:t>
            </a:r>
          </a:p>
        </p:txBody>
      </p:sp>
      <p:sp>
        <p:nvSpPr>
          <p:cNvPr id="16" name="Freeform 16"/>
          <p:cNvSpPr/>
          <p:nvPr/>
        </p:nvSpPr>
        <p:spPr>
          <a:xfrm rot="10800000">
            <a:off x="11049000" y="3467101"/>
            <a:ext cx="5981651" cy="2011347"/>
          </a:xfrm>
          <a:custGeom>
            <a:avLst/>
            <a:gdLst/>
            <a:ahLst/>
            <a:cxnLst/>
            <a:rect l="l" t="t" r="r" b="b"/>
            <a:pathLst>
              <a:path w="1926229" h="647700">
                <a:moveTo>
                  <a:pt x="1624820" y="0"/>
                </a:moveTo>
                <a:lnTo>
                  <a:pt x="282407" y="0"/>
                </a:lnTo>
                <a:cubicBezTo>
                  <a:pt x="126426" y="0"/>
                  <a:pt x="0" y="123512"/>
                  <a:pt x="0" y="241300"/>
                </a:cubicBezTo>
                <a:cubicBezTo>
                  <a:pt x="0" y="322669"/>
                  <a:pt x="66279" y="417810"/>
                  <a:pt x="162037" y="461951"/>
                </a:cubicBezTo>
                <a:lnTo>
                  <a:pt x="162037" y="647700"/>
                </a:lnTo>
                <a:lnTo>
                  <a:pt x="353844" y="488232"/>
                </a:lnTo>
                <a:lnTo>
                  <a:pt x="1624820" y="488232"/>
                </a:lnTo>
                <a:cubicBezTo>
                  <a:pt x="1799780" y="488232"/>
                  <a:pt x="1926217" y="364720"/>
                  <a:pt x="1926217" y="241300"/>
                </a:cubicBezTo>
                <a:cubicBezTo>
                  <a:pt x="1926229" y="123512"/>
                  <a:pt x="1799780" y="0"/>
                  <a:pt x="1624820" y="0"/>
                </a:cubicBezTo>
                <a:close/>
              </a:path>
            </a:pathLst>
          </a:custGeom>
          <a:solidFill>
            <a:schemeClr val="bg1"/>
          </a:solidFill>
        </p:spPr>
        <p:txBody>
          <a:bodyPr/>
          <a:lstStyle/>
          <a:p>
            <a:endParaRPr lang="de-DE"/>
          </a:p>
        </p:txBody>
      </p:sp>
      <p:sp>
        <p:nvSpPr>
          <p:cNvPr id="18" name="TextBox 18"/>
          <p:cNvSpPr txBox="1"/>
          <p:nvPr/>
        </p:nvSpPr>
        <p:spPr>
          <a:xfrm>
            <a:off x="11277600" y="4381500"/>
            <a:ext cx="5579496" cy="701675"/>
          </a:xfrm>
          <a:prstGeom prst="rect">
            <a:avLst/>
          </a:prstGeom>
        </p:spPr>
        <p:txBody>
          <a:bodyPr lIns="0" tIns="0" rIns="0" bIns="0" rtlCol="0" anchor="t">
            <a:spAutoFit/>
          </a:bodyPr>
          <a:lstStyle/>
          <a:p>
            <a:pPr algn="ctr">
              <a:lnSpc>
                <a:spcPts val="2800"/>
              </a:lnSpc>
              <a:spcBef>
                <a:spcPct val="0"/>
              </a:spcBef>
            </a:pPr>
            <a:r>
              <a:rPr lang="de-DE" sz="2000" b="1" spc="-30" noProof="0">
                <a:solidFill>
                  <a:srgbClr val="545454"/>
                </a:solidFill>
                <a:latin typeface="DM Sans Bold"/>
                <a:ea typeface="DM Sans Bold"/>
                <a:cs typeface="DM Sans Bold"/>
                <a:sym typeface="DM Sans Bold"/>
              </a:rPr>
              <a:t>“Danke für das, was ihr macht. Da fühlt </a:t>
            </a:r>
          </a:p>
          <a:p>
            <a:pPr algn="ctr">
              <a:lnSpc>
                <a:spcPts val="2800"/>
              </a:lnSpc>
              <a:spcBef>
                <a:spcPct val="0"/>
              </a:spcBef>
            </a:pPr>
            <a:r>
              <a:rPr lang="de-DE" sz="2000" b="1" spc="-30" noProof="0">
                <a:solidFill>
                  <a:srgbClr val="545454"/>
                </a:solidFill>
                <a:latin typeface="DM Sans Bold"/>
                <a:ea typeface="DM Sans Bold"/>
                <a:cs typeface="DM Sans Bold"/>
                <a:sym typeface="DM Sans Bold"/>
              </a:rPr>
              <a:t>man sich kurz mal weniger alleine.”</a:t>
            </a:r>
          </a:p>
        </p:txBody>
      </p:sp>
      <p:grpSp>
        <p:nvGrpSpPr>
          <p:cNvPr id="47" name="Gruppieren 46">
            <a:extLst>
              <a:ext uri="{FF2B5EF4-FFF2-40B4-BE49-F238E27FC236}">
                <a16:creationId xmlns:a16="http://schemas.microsoft.com/office/drawing/2014/main" id="{BE779A9B-9FCB-F64F-A2E5-94770AAD7F43}"/>
              </a:ext>
            </a:extLst>
          </p:cNvPr>
          <p:cNvGrpSpPr/>
          <p:nvPr/>
        </p:nvGrpSpPr>
        <p:grpSpPr>
          <a:xfrm>
            <a:off x="5700474" y="5341382"/>
            <a:ext cx="5013630" cy="2535697"/>
            <a:chOff x="2381922" y="5443143"/>
            <a:chExt cx="5967624" cy="2535697"/>
          </a:xfrm>
        </p:grpSpPr>
        <p:sp>
          <p:nvSpPr>
            <p:cNvPr id="20" name="Freeform 20"/>
            <p:cNvSpPr/>
            <p:nvPr/>
          </p:nvSpPr>
          <p:spPr>
            <a:xfrm rot="10800000">
              <a:off x="2381922" y="5443143"/>
              <a:ext cx="5967624" cy="2535697"/>
            </a:xfrm>
            <a:custGeom>
              <a:avLst/>
              <a:gdLst/>
              <a:ahLst/>
              <a:cxnLst/>
              <a:rect l="l" t="t" r="r" b="b"/>
              <a:pathLst>
                <a:path w="2024436" h="693260">
                  <a:moveTo>
                    <a:pt x="1721354" y="0"/>
                  </a:moveTo>
                  <a:lnTo>
                    <a:pt x="282407" y="0"/>
                  </a:lnTo>
                  <a:cubicBezTo>
                    <a:pt x="126426" y="0"/>
                    <a:pt x="0" y="123512"/>
                    <a:pt x="0" y="266104"/>
                  </a:cubicBezTo>
                  <a:cubicBezTo>
                    <a:pt x="0" y="368229"/>
                    <a:pt x="66279" y="463369"/>
                    <a:pt x="162037" y="507511"/>
                  </a:cubicBezTo>
                  <a:lnTo>
                    <a:pt x="162037" y="693260"/>
                  </a:lnTo>
                  <a:lnTo>
                    <a:pt x="353844" y="533792"/>
                  </a:lnTo>
                  <a:lnTo>
                    <a:pt x="1721354" y="533792"/>
                  </a:lnTo>
                  <a:cubicBezTo>
                    <a:pt x="1897987" y="533792"/>
                    <a:pt x="2024424" y="410280"/>
                    <a:pt x="2024424" y="266096"/>
                  </a:cubicBezTo>
                  <a:cubicBezTo>
                    <a:pt x="2024436" y="123512"/>
                    <a:pt x="1897987" y="0"/>
                    <a:pt x="1721354" y="0"/>
                  </a:cubicBezTo>
                  <a:close/>
                </a:path>
              </a:pathLst>
            </a:custGeom>
            <a:solidFill>
              <a:schemeClr val="bg1"/>
            </a:solidFill>
          </p:spPr>
          <p:txBody>
            <a:bodyPr/>
            <a:lstStyle/>
            <a:p>
              <a:endParaRPr lang="de-DE" noProof="0"/>
            </a:p>
          </p:txBody>
        </p:sp>
        <p:sp>
          <p:nvSpPr>
            <p:cNvPr id="22" name="TextBox 22"/>
            <p:cNvSpPr txBox="1"/>
            <p:nvPr/>
          </p:nvSpPr>
          <p:spPr>
            <a:xfrm>
              <a:off x="3005999" y="6354312"/>
              <a:ext cx="4451649" cy="1419812"/>
            </a:xfrm>
            <a:prstGeom prst="rect">
              <a:avLst/>
            </a:prstGeom>
            <a:solidFill>
              <a:schemeClr val="bg1"/>
            </a:solidFill>
          </p:spPr>
          <p:txBody>
            <a:bodyPr wrap="square" lIns="0" tIns="0" rIns="0" bIns="0" rtlCol="0" anchor="t">
              <a:spAutoFit/>
            </a:bodyPr>
            <a:lstStyle/>
            <a:p>
              <a:pPr algn="ctr">
                <a:lnSpc>
                  <a:spcPts val="2800"/>
                </a:lnSpc>
                <a:spcBef>
                  <a:spcPct val="0"/>
                </a:spcBef>
              </a:pPr>
              <a:r>
                <a:rPr lang="de-DE" sz="2000" b="1" spc="-30" noProof="0">
                  <a:solidFill>
                    <a:srgbClr val="545454"/>
                  </a:solidFill>
                  <a:latin typeface="DM Sans Bold"/>
                  <a:ea typeface="DM Sans Bold"/>
                  <a:cs typeface="DM Sans Bold"/>
                  <a:sym typeface="DM Sans Bold"/>
                </a:rPr>
                <a:t>“Eure Arbeit ist so wertvoll und wichtig. Ich bin echt dankbar, per Zufall auf eure Seite gestoßen zu sein. </a:t>
              </a:r>
            </a:p>
          </p:txBody>
        </p:sp>
      </p:grpSp>
      <p:sp>
        <p:nvSpPr>
          <p:cNvPr id="24" name="Freeform 24"/>
          <p:cNvSpPr/>
          <p:nvPr/>
        </p:nvSpPr>
        <p:spPr>
          <a:xfrm>
            <a:off x="11617531" y="6010408"/>
            <a:ext cx="5697513" cy="1759779"/>
          </a:xfrm>
          <a:custGeom>
            <a:avLst/>
            <a:gdLst/>
            <a:ahLst/>
            <a:cxnLst/>
            <a:rect l="l" t="t" r="r" b="b"/>
            <a:pathLst>
              <a:path w="1859612" h="847589">
                <a:moveTo>
                  <a:pt x="1559339" y="0"/>
                </a:moveTo>
                <a:lnTo>
                  <a:pt x="282407" y="0"/>
                </a:lnTo>
                <a:cubicBezTo>
                  <a:pt x="126426" y="0"/>
                  <a:pt x="0" y="123512"/>
                  <a:pt x="0" y="350123"/>
                </a:cubicBezTo>
                <a:cubicBezTo>
                  <a:pt x="0" y="522558"/>
                  <a:pt x="66279" y="617699"/>
                  <a:pt x="162037" y="661840"/>
                </a:cubicBezTo>
                <a:lnTo>
                  <a:pt x="162037" y="847589"/>
                </a:lnTo>
                <a:lnTo>
                  <a:pt x="353844" y="688121"/>
                </a:lnTo>
                <a:lnTo>
                  <a:pt x="1559339" y="688121"/>
                </a:lnTo>
                <a:cubicBezTo>
                  <a:pt x="1733163" y="688121"/>
                  <a:pt x="1859601" y="564609"/>
                  <a:pt x="1859601" y="350092"/>
                </a:cubicBezTo>
                <a:cubicBezTo>
                  <a:pt x="1859612" y="123512"/>
                  <a:pt x="1733163" y="0"/>
                  <a:pt x="1559339" y="0"/>
                </a:cubicBezTo>
                <a:close/>
              </a:path>
            </a:pathLst>
          </a:custGeom>
          <a:solidFill>
            <a:schemeClr val="bg1"/>
          </a:solidFill>
        </p:spPr>
        <p:txBody>
          <a:bodyPr/>
          <a:lstStyle/>
          <a:p>
            <a:pPr algn="ctr"/>
            <a:r>
              <a:rPr lang="de-DE" b="1" spc="-30">
                <a:solidFill>
                  <a:srgbClr val="545454"/>
                </a:solidFill>
                <a:latin typeface="DM Sans Bold"/>
                <a:ea typeface="DM Sans Bold"/>
                <a:cs typeface="DM Sans Bold"/>
                <a:sym typeface="DM Sans Bold"/>
              </a:rPr>
              <a:t>     </a:t>
            </a:r>
          </a:p>
          <a:p>
            <a:pPr algn="ctr"/>
            <a:r>
              <a:rPr lang="de-DE" b="1" spc="-30">
                <a:solidFill>
                  <a:srgbClr val="545454"/>
                </a:solidFill>
                <a:latin typeface="DM Sans Bold"/>
                <a:ea typeface="DM Sans Bold"/>
                <a:cs typeface="DM Sans Bold"/>
                <a:sym typeface="DM Sans Bold"/>
              </a:rPr>
              <a:t>„Danke, dass ihr euch so viel Mühe macht </a:t>
            </a:r>
          </a:p>
          <a:p>
            <a:pPr algn="ctr"/>
            <a:r>
              <a:rPr lang="de-DE" b="1" spc="-30">
                <a:solidFill>
                  <a:srgbClr val="545454"/>
                </a:solidFill>
                <a:latin typeface="DM Sans Bold"/>
                <a:ea typeface="DM Sans Bold"/>
                <a:cs typeface="DM Sans Bold"/>
                <a:sym typeface="DM Sans Bold"/>
              </a:rPr>
              <a:t>und Autoimmunerkrankungen aus dem Schattendasein holt.”</a:t>
            </a:r>
            <a:endParaRPr lang="de-DE" noProof="0"/>
          </a:p>
        </p:txBody>
      </p:sp>
      <p:grpSp>
        <p:nvGrpSpPr>
          <p:cNvPr id="49" name="Gruppieren 48">
            <a:extLst>
              <a:ext uri="{FF2B5EF4-FFF2-40B4-BE49-F238E27FC236}">
                <a16:creationId xmlns:a16="http://schemas.microsoft.com/office/drawing/2014/main" id="{AA00619C-D64F-80AF-8975-121A3062FD2B}"/>
              </a:ext>
            </a:extLst>
          </p:cNvPr>
          <p:cNvGrpSpPr/>
          <p:nvPr/>
        </p:nvGrpSpPr>
        <p:grpSpPr>
          <a:xfrm flipH="1">
            <a:off x="1962535" y="6925112"/>
            <a:ext cx="4044796" cy="2389648"/>
            <a:chOff x="4540006" y="7110571"/>
            <a:chExt cx="3483905" cy="2459236"/>
          </a:xfrm>
        </p:grpSpPr>
        <p:sp>
          <p:nvSpPr>
            <p:cNvPr id="28" name="Freeform 28"/>
            <p:cNvSpPr/>
            <p:nvPr/>
          </p:nvSpPr>
          <p:spPr>
            <a:xfrm rot="10800000">
              <a:off x="4540006" y="7110571"/>
              <a:ext cx="3483905" cy="2459236"/>
            </a:xfrm>
            <a:custGeom>
              <a:avLst/>
              <a:gdLst/>
              <a:ahLst/>
              <a:cxnLst/>
              <a:rect l="l" t="t" r="r" b="b"/>
              <a:pathLst>
                <a:path w="917572" h="647700">
                  <a:moveTo>
                    <a:pt x="633347" y="0"/>
                  </a:moveTo>
                  <a:lnTo>
                    <a:pt x="282407" y="0"/>
                  </a:lnTo>
                  <a:cubicBezTo>
                    <a:pt x="126426" y="0"/>
                    <a:pt x="0" y="123512"/>
                    <a:pt x="0" y="241300"/>
                  </a:cubicBezTo>
                  <a:cubicBezTo>
                    <a:pt x="0" y="322669"/>
                    <a:pt x="66279" y="417810"/>
                    <a:pt x="162037" y="461951"/>
                  </a:cubicBezTo>
                  <a:lnTo>
                    <a:pt x="162037" y="647700"/>
                  </a:lnTo>
                  <a:lnTo>
                    <a:pt x="353844" y="488232"/>
                  </a:lnTo>
                  <a:lnTo>
                    <a:pt x="633347" y="488232"/>
                  </a:lnTo>
                  <a:cubicBezTo>
                    <a:pt x="791123" y="488232"/>
                    <a:pt x="917561" y="364720"/>
                    <a:pt x="917561" y="241300"/>
                  </a:cubicBezTo>
                  <a:cubicBezTo>
                    <a:pt x="917572" y="123512"/>
                    <a:pt x="791123" y="0"/>
                    <a:pt x="633347" y="0"/>
                  </a:cubicBezTo>
                  <a:close/>
                </a:path>
              </a:pathLst>
            </a:custGeom>
            <a:solidFill>
              <a:schemeClr val="bg1"/>
            </a:solidFill>
          </p:spPr>
          <p:txBody>
            <a:bodyPr/>
            <a:lstStyle/>
            <a:p>
              <a:endParaRPr lang="de-DE" noProof="0"/>
            </a:p>
          </p:txBody>
        </p:sp>
        <p:sp>
          <p:nvSpPr>
            <p:cNvPr id="30" name="TextBox 30"/>
            <p:cNvSpPr txBox="1"/>
            <p:nvPr/>
          </p:nvSpPr>
          <p:spPr>
            <a:xfrm>
              <a:off x="5078201" y="7977771"/>
              <a:ext cx="2572391" cy="1416798"/>
            </a:xfrm>
            <a:prstGeom prst="rect">
              <a:avLst/>
            </a:prstGeom>
            <a:solidFill>
              <a:schemeClr val="bg1"/>
            </a:solidFill>
          </p:spPr>
          <p:txBody>
            <a:bodyPr wrap="square" lIns="0" tIns="0" rIns="0" bIns="0" rtlCol="0" anchor="t">
              <a:spAutoFit/>
            </a:bodyPr>
            <a:lstStyle/>
            <a:p>
              <a:pPr algn="ctr">
                <a:lnSpc>
                  <a:spcPts val="2800"/>
                </a:lnSpc>
                <a:spcBef>
                  <a:spcPct val="0"/>
                </a:spcBef>
              </a:pPr>
              <a:r>
                <a:rPr lang="de-DE" sz="2000" b="1" spc="-30" noProof="0">
                  <a:solidFill>
                    <a:srgbClr val="545454"/>
                  </a:solidFill>
                  <a:latin typeface="DM Sans Bold"/>
                  <a:ea typeface="DM Sans Bold"/>
                  <a:cs typeface="DM Sans Bold"/>
                  <a:sym typeface="DM Sans Bold"/>
                </a:rPr>
                <a:t>Rheumazentrum Mittelhessen: “So eine coole Arbeit, die ihr macht.”</a:t>
              </a:r>
            </a:p>
          </p:txBody>
        </p:sp>
      </p:grpSp>
      <p:grpSp>
        <p:nvGrpSpPr>
          <p:cNvPr id="46" name="Gruppieren 45">
            <a:extLst>
              <a:ext uri="{FF2B5EF4-FFF2-40B4-BE49-F238E27FC236}">
                <a16:creationId xmlns:a16="http://schemas.microsoft.com/office/drawing/2014/main" id="{A876F48C-0B6D-EC87-C749-5A0CF7AC42E0}"/>
              </a:ext>
            </a:extLst>
          </p:cNvPr>
          <p:cNvGrpSpPr/>
          <p:nvPr/>
        </p:nvGrpSpPr>
        <p:grpSpPr>
          <a:xfrm>
            <a:off x="1346624" y="1499982"/>
            <a:ext cx="3407526" cy="2175767"/>
            <a:chOff x="233601" y="2450063"/>
            <a:chExt cx="3407526" cy="2175767"/>
          </a:xfrm>
        </p:grpSpPr>
        <p:sp>
          <p:nvSpPr>
            <p:cNvPr id="32" name="Freeform 32"/>
            <p:cNvSpPr/>
            <p:nvPr/>
          </p:nvSpPr>
          <p:spPr>
            <a:xfrm rot="5667148">
              <a:off x="849480" y="1834184"/>
              <a:ext cx="2175767" cy="3407526"/>
            </a:xfrm>
            <a:custGeom>
              <a:avLst/>
              <a:gdLst/>
              <a:ahLst/>
              <a:cxnLst/>
              <a:rect l="l" t="t" r="r" b="b"/>
              <a:pathLst>
                <a:path w="635011" h="994507">
                  <a:moveTo>
                    <a:pt x="355600" y="0"/>
                  </a:moveTo>
                  <a:lnTo>
                    <a:pt x="282407" y="0"/>
                  </a:lnTo>
                  <a:cubicBezTo>
                    <a:pt x="126426" y="0"/>
                    <a:pt x="0" y="123512"/>
                    <a:pt x="0" y="430109"/>
                  </a:cubicBezTo>
                  <a:cubicBezTo>
                    <a:pt x="0" y="669476"/>
                    <a:pt x="66279" y="764617"/>
                    <a:pt x="162037" y="808758"/>
                  </a:cubicBezTo>
                  <a:lnTo>
                    <a:pt x="162037" y="994507"/>
                  </a:lnTo>
                  <a:lnTo>
                    <a:pt x="353844" y="835040"/>
                  </a:lnTo>
                  <a:lnTo>
                    <a:pt x="355600" y="835040"/>
                  </a:lnTo>
                  <a:cubicBezTo>
                    <a:pt x="508563" y="835040"/>
                    <a:pt x="635000" y="711527"/>
                    <a:pt x="635000" y="430053"/>
                  </a:cubicBezTo>
                  <a:cubicBezTo>
                    <a:pt x="635011" y="123512"/>
                    <a:pt x="508563" y="0"/>
                    <a:pt x="355600" y="0"/>
                  </a:cubicBezTo>
                  <a:close/>
                </a:path>
              </a:pathLst>
            </a:custGeom>
            <a:solidFill>
              <a:schemeClr val="bg1"/>
            </a:solidFill>
            <a:ln>
              <a:solidFill>
                <a:schemeClr val="bg1"/>
              </a:solidFill>
            </a:ln>
          </p:spPr>
          <p:txBody>
            <a:bodyPr/>
            <a:lstStyle/>
            <a:p>
              <a:endParaRPr lang="de-DE"/>
            </a:p>
          </p:txBody>
        </p:sp>
        <p:sp>
          <p:nvSpPr>
            <p:cNvPr id="34" name="TextBox 34"/>
            <p:cNvSpPr txBox="1"/>
            <p:nvPr/>
          </p:nvSpPr>
          <p:spPr>
            <a:xfrm>
              <a:off x="878121" y="3055953"/>
              <a:ext cx="2506103" cy="1054100"/>
            </a:xfrm>
            <a:prstGeom prst="rect">
              <a:avLst/>
            </a:prstGeom>
          </p:spPr>
          <p:txBody>
            <a:bodyPr lIns="0" tIns="0" rIns="0" bIns="0" rtlCol="0" anchor="t">
              <a:spAutoFit/>
            </a:bodyPr>
            <a:lstStyle/>
            <a:p>
              <a:pPr algn="ctr">
                <a:lnSpc>
                  <a:spcPts val="2800"/>
                </a:lnSpc>
                <a:spcBef>
                  <a:spcPct val="0"/>
                </a:spcBef>
              </a:pPr>
              <a:r>
                <a:rPr lang="de-DE" sz="2000" b="1" spc="-30" noProof="1">
                  <a:solidFill>
                    <a:srgbClr val="545454"/>
                  </a:solidFill>
                  <a:latin typeface="DM Sans Bold"/>
                  <a:ea typeface="DM Sans Bold"/>
                  <a:cs typeface="DM Sans Bold"/>
                  <a:sym typeface="DM Sans Bold"/>
                </a:rPr>
                <a:t>Dr. Hasseli-Fräbel: “Danke für die tolle Arbeit!”</a:t>
              </a:r>
            </a:p>
          </p:txBody>
        </p:sp>
      </p:grpSp>
      <p:grpSp>
        <p:nvGrpSpPr>
          <p:cNvPr id="48" name="Gruppieren 47">
            <a:extLst>
              <a:ext uri="{FF2B5EF4-FFF2-40B4-BE49-F238E27FC236}">
                <a16:creationId xmlns:a16="http://schemas.microsoft.com/office/drawing/2014/main" id="{015286A2-647F-14DD-63EC-CEBCA500102E}"/>
              </a:ext>
            </a:extLst>
          </p:cNvPr>
          <p:cNvGrpSpPr/>
          <p:nvPr/>
        </p:nvGrpSpPr>
        <p:grpSpPr>
          <a:xfrm>
            <a:off x="929011" y="4315178"/>
            <a:ext cx="3881849" cy="2646413"/>
            <a:chOff x="388142" y="7314112"/>
            <a:chExt cx="3935203" cy="2646413"/>
          </a:xfrm>
        </p:grpSpPr>
        <p:sp>
          <p:nvSpPr>
            <p:cNvPr id="36" name="Freeform 36"/>
            <p:cNvSpPr/>
            <p:nvPr/>
          </p:nvSpPr>
          <p:spPr>
            <a:xfrm>
              <a:off x="388142" y="7314112"/>
              <a:ext cx="3935203" cy="2646413"/>
            </a:xfrm>
            <a:custGeom>
              <a:avLst/>
              <a:gdLst/>
              <a:ahLst/>
              <a:cxnLst/>
              <a:rect l="l" t="t" r="r" b="b"/>
              <a:pathLst>
                <a:path w="1036432" h="696998">
                  <a:moveTo>
                    <a:pt x="750182" y="0"/>
                  </a:moveTo>
                  <a:lnTo>
                    <a:pt x="282407" y="0"/>
                  </a:lnTo>
                  <a:cubicBezTo>
                    <a:pt x="126426" y="0"/>
                    <a:pt x="0" y="123512"/>
                    <a:pt x="0" y="268139"/>
                  </a:cubicBezTo>
                  <a:cubicBezTo>
                    <a:pt x="0" y="371966"/>
                    <a:pt x="66279" y="467107"/>
                    <a:pt x="162037" y="511249"/>
                  </a:cubicBezTo>
                  <a:lnTo>
                    <a:pt x="162037" y="696998"/>
                  </a:lnTo>
                  <a:lnTo>
                    <a:pt x="353844" y="537530"/>
                  </a:lnTo>
                  <a:lnTo>
                    <a:pt x="750182" y="537530"/>
                  </a:lnTo>
                  <a:cubicBezTo>
                    <a:pt x="909984" y="537530"/>
                    <a:pt x="1036421" y="414017"/>
                    <a:pt x="1036421" y="268131"/>
                  </a:cubicBezTo>
                  <a:cubicBezTo>
                    <a:pt x="1036432" y="123512"/>
                    <a:pt x="909984" y="0"/>
                    <a:pt x="750182" y="0"/>
                  </a:cubicBezTo>
                  <a:close/>
                </a:path>
              </a:pathLst>
            </a:custGeom>
            <a:solidFill>
              <a:schemeClr val="bg1"/>
            </a:solidFill>
          </p:spPr>
          <p:txBody>
            <a:bodyPr/>
            <a:lstStyle/>
            <a:p>
              <a:endParaRPr lang="de-DE" noProof="0"/>
            </a:p>
          </p:txBody>
        </p:sp>
        <p:sp>
          <p:nvSpPr>
            <p:cNvPr id="38" name="TextBox 38"/>
            <p:cNvSpPr txBox="1"/>
            <p:nvPr/>
          </p:nvSpPr>
          <p:spPr>
            <a:xfrm>
              <a:off x="773445" y="7626349"/>
              <a:ext cx="3078643" cy="1419812"/>
            </a:xfrm>
            <a:prstGeom prst="rect">
              <a:avLst/>
            </a:prstGeom>
          </p:spPr>
          <p:txBody>
            <a:bodyPr wrap="square" lIns="0" tIns="0" rIns="0" bIns="0" rtlCol="0" anchor="t">
              <a:spAutoFit/>
            </a:bodyPr>
            <a:lstStyle/>
            <a:p>
              <a:pPr algn="ctr">
                <a:lnSpc>
                  <a:spcPts val="2800"/>
                </a:lnSpc>
                <a:spcBef>
                  <a:spcPct val="0"/>
                </a:spcBef>
              </a:pPr>
              <a:r>
                <a:rPr lang="de-DE" sz="2000" spc="-30" noProof="0">
                  <a:solidFill>
                    <a:srgbClr val="545454"/>
                  </a:solidFill>
                  <a:latin typeface="DM Sans"/>
                  <a:ea typeface="DM Sans"/>
                  <a:cs typeface="DM Sans"/>
                  <a:sym typeface="DM Sans"/>
                </a:rPr>
                <a:t>“Ich habe euer Webinar verfolgt und bin sehr begeistert von eurer professionellen Beratung.”</a:t>
              </a:r>
            </a:p>
          </p:txBody>
        </p:sp>
      </p:grpSp>
      <p:grpSp>
        <p:nvGrpSpPr>
          <p:cNvPr id="45" name="Gruppieren 44">
            <a:extLst>
              <a:ext uri="{FF2B5EF4-FFF2-40B4-BE49-F238E27FC236}">
                <a16:creationId xmlns:a16="http://schemas.microsoft.com/office/drawing/2014/main" id="{C87BD484-3C20-567A-EE3E-561CA7ACB37A}"/>
              </a:ext>
            </a:extLst>
          </p:cNvPr>
          <p:cNvGrpSpPr/>
          <p:nvPr/>
        </p:nvGrpSpPr>
        <p:grpSpPr>
          <a:xfrm>
            <a:off x="5906576" y="1385687"/>
            <a:ext cx="3235865" cy="2175767"/>
            <a:chOff x="3846017" y="2450395"/>
            <a:chExt cx="3235865" cy="2175767"/>
          </a:xfrm>
        </p:grpSpPr>
        <p:sp>
          <p:nvSpPr>
            <p:cNvPr id="40" name="Freeform 40"/>
            <p:cNvSpPr/>
            <p:nvPr/>
          </p:nvSpPr>
          <p:spPr>
            <a:xfrm rot="16013927">
              <a:off x="4376066" y="1920346"/>
              <a:ext cx="2175767" cy="3235865"/>
            </a:xfrm>
            <a:custGeom>
              <a:avLst/>
              <a:gdLst/>
              <a:ahLst/>
              <a:cxnLst/>
              <a:rect l="l" t="t" r="r" b="b"/>
              <a:pathLst>
                <a:path w="635011" h="944407">
                  <a:moveTo>
                    <a:pt x="355600" y="0"/>
                  </a:moveTo>
                  <a:lnTo>
                    <a:pt x="282407" y="0"/>
                  </a:lnTo>
                  <a:cubicBezTo>
                    <a:pt x="126426" y="0"/>
                    <a:pt x="0" y="123512"/>
                    <a:pt x="0" y="402833"/>
                  </a:cubicBezTo>
                  <a:cubicBezTo>
                    <a:pt x="0" y="619376"/>
                    <a:pt x="66279" y="714517"/>
                    <a:pt x="162037" y="758658"/>
                  </a:cubicBezTo>
                  <a:lnTo>
                    <a:pt x="162037" y="944407"/>
                  </a:lnTo>
                  <a:lnTo>
                    <a:pt x="353844" y="784940"/>
                  </a:lnTo>
                  <a:lnTo>
                    <a:pt x="355600" y="784940"/>
                  </a:lnTo>
                  <a:cubicBezTo>
                    <a:pt x="508563" y="784940"/>
                    <a:pt x="635000" y="661427"/>
                    <a:pt x="635000" y="402786"/>
                  </a:cubicBezTo>
                  <a:cubicBezTo>
                    <a:pt x="635011" y="123512"/>
                    <a:pt x="508563" y="0"/>
                    <a:pt x="355600" y="0"/>
                  </a:cubicBezTo>
                  <a:close/>
                </a:path>
              </a:pathLst>
            </a:custGeom>
            <a:solidFill>
              <a:schemeClr val="bg1"/>
            </a:solidFill>
          </p:spPr>
          <p:txBody>
            <a:bodyPr/>
            <a:lstStyle/>
            <a:p>
              <a:endParaRPr lang="de-DE" noProof="0"/>
            </a:p>
          </p:txBody>
        </p:sp>
        <p:sp>
          <p:nvSpPr>
            <p:cNvPr id="42" name="TextBox 42"/>
            <p:cNvSpPr txBox="1"/>
            <p:nvPr/>
          </p:nvSpPr>
          <p:spPr>
            <a:xfrm>
              <a:off x="4106112" y="2913417"/>
              <a:ext cx="2176861" cy="1406525"/>
            </a:xfrm>
            <a:prstGeom prst="rect">
              <a:avLst/>
            </a:prstGeom>
            <a:solidFill>
              <a:schemeClr val="bg1"/>
            </a:solidFill>
          </p:spPr>
          <p:txBody>
            <a:bodyPr lIns="0" tIns="0" rIns="0" bIns="0" rtlCol="0" anchor="t">
              <a:spAutoFit/>
            </a:bodyPr>
            <a:lstStyle/>
            <a:p>
              <a:pPr algn="ctr">
                <a:lnSpc>
                  <a:spcPts val="2800"/>
                </a:lnSpc>
                <a:spcBef>
                  <a:spcPct val="0"/>
                </a:spcBef>
              </a:pPr>
              <a:r>
                <a:rPr lang="de-DE" sz="2000" spc="-30" noProof="0">
                  <a:solidFill>
                    <a:srgbClr val="545454"/>
                  </a:solidFill>
                  <a:latin typeface="DM Sans"/>
                  <a:ea typeface="DM Sans"/>
                  <a:cs typeface="DM Sans"/>
                  <a:sym typeface="DM Sans"/>
                </a:rPr>
                <a:t>Dr. Barmani @der.hautarzt2b: “Vielen Dank für eure Arbeit”</a:t>
              </a:r>
            </a:p>
          </p:txBody>
        </p:sp>
      </p:grpSp>
      <p:sp>
        <p:nvSpPr>
          <p:cNvPr id="43" name="Titel 42">
            <a:extLst>
              <a:ext uri="{FF2B5EF4-FFF2-40B4-BE49-F238E27FC236}">
                <a16:creationId xmlns:a16="http://schemas.microsoft.com/office/drawing/2014/main" id="{CA114BB6-7861-F09F-0CDE-DD27CFB539A4}"/>
              </a:ext>
            </a:extLst>
          </p:cNvPr>
          <p:cNvSpPr>
            <a:spLocks noGrp="1"/>
          </p:cNvSpPr>
          <p:nvPr>
            <p:ph type="title"/>
          </p:nvPr>
        </p:nvSpPr>
        <p:spPr/>
        <p:txBody>
          <a:bodyPr/>
          <a:lstStyle/>
          <a:p>
            <a:r>
              <a:rPr lang="de-DE"/>
              <a:t>Feedback aus der Community</a:t>
            </a:r>
          </a:p>
        </p:txBody>
      </p:sp>
      <p:grpSp>
        <p:nvGrpSpPr>
          <p:cNvPr id="19" name="Gruppieren 18">
            <a:extLst>
              <a:ext uri="{FF2B5EF4-FFF2-40B4-BE49-F238E27FC236}">
                <a16:creationId xmlns:a16="http://schemas.microsoft.com/office/drawing/2014/main" id="{20514150-6FC8-0417-251C-CC55DB31867D}"/>
              </a:ext>
            </a:extLst>
          </p:cNvPr>
          <p:cNvGrpSpPr/>
          <p:nvPr/>
        </p:nvGrpSpPr>
        <p:grpSpPr>
          <a:xfrm>
            <a:off x="8040504" y="7734300"/>
            <a:ext cx="4837296" cy="1945115"/>
            <a:chOff x="9544340" y="6444214"/>
            <a:chExt cx="2724238" cy="3102980"/>
          </a:xfrm>
        </p:grpSpPr>
        <p:sp>
          <p:nvSpPr>
            <p:cNvPr id="21" name="Freeform 8">
              <a:extLst>
                <a:ext uri="{FF2B5EF4-FFF2-40B4-BE49-F238E27FC236}">
                  <a16:creationId xmlns:a16="http://schemas.microsoft.com/office/drawing/2014/main" id="{45851A45-3D44-1F0B-AFEF-843977834435}"/>
                </a:ext>
              </a:extLst>
            </p:cNvPr>
            <p:cNvSpPr/>
            <p:nvPr/>
          </p:nvSpPr>
          <p:spPr>
            <a:xfrm rot="10800000">
              <a:off x="9544340" y="6444214"/>
              <a:ext cx="2724238" cy="3102980"/>
            </a:xfrm>
            <a:custGeom>
              <a:avLst/>
              <a:gdLst/>
              <a:ahLst/>
              <a:cxnLst/>
              <a:rect l="l" t="t" r="r" b="b"/>
              <a:pathLst>
                <a:path w="717495" h="817246">
                  <a:moveTo>
                    <a:pt x="436679" y="0"/>
                  </a:moveTo>
                  <a:lnTo>
                    <a:pt x="282407" y="0"/>
                  </a:lnTo>
                  <a:cubicBezTo>
                    <a:pt x="126426" y="0"/>
                    <a:pt x="0" y="123512"/>
                    <a:pt x="0" y="333604"/>
                  </a:cubicBezTo>
                  <a:cubicBezTo>
                    <a:pt x="0" y="492215"/>
                    <a:pt x="66279" y="587355"/>
                    <a:pt x="162037" y="631497"/>
                  </a:cubicBezTo>
                  <a:lnTo>
                    <a:pt x="162037" y="817246"/>
                  </a:lnTo>
                  <a:lnTo>
                    <a:pt x="353844" y="657778"/>
                  </a:lnTo>
                  <a:lnTo>
                    <a:pt x="436679" y="657778"/>
                  </a:lnTo>
                  <a:cubicBezTo>
                    <a:pt x="591046" y="657778"/>
                    <a:pt x="717484" y="534266"/>
                    <a:pt x="717484" y="333577"/>
                  </a:cubicBezTo>
                  <a:cubicBezTo>
                    <a:pt x="717495" y="123512"/>
                    <a:pt x="591046" y="0"/>
                    <a:pt x="436679" y="0"/>
                  </a:cubicBezTo>
                  <a:close/>
                </a:path>
              </a:pathLst>
            </a:custGeom>
            <a:solidFill>
              <a:schemeClr val="bg1"/>
            </a:solidFill>
          </p:spPr>
          <p:txBody>
            <a:bodyPr/>
            <a:lstStyle/>
            <a:p>
              <a:endParaRPr lang="de-DE" noProof="0"/>
            </a:p>
          </p:txBody>
        </p:sp>
        <p:sp>
          <p:nvSpPr>
            <p:cNvPr id="23" name="TextBox 10">
              <a:extLst>
                <a:ext uri="{FF2B5EF4-FFF2-40B4-BE49-F238E27FC236}">
                  <a16:creationId xmlns:a16="http://schemas.microsoft.com/office/drawing/2014/main" id="{BDB0A89E-9743-0E0A-9310-07B86A71C91B}"/>
                </a:ext>
              </a:extLst>
            </p:cNvPr>
            <p:cNvSpPr txBox="1"/>
            <p:nvPr/>
          </p:nvSpPr>
          <p:spPr>
            <a:xfrm>
              <a:off x="9871296" y="7535974"/>
              <a:ext cx="1932140" cy="1676207"/>
            </a:xfrm>
            <a:prstGeom prst="rect">
              <a:avLst/>
            </a:prstGeom>
            <a:solidFill>
              <a:schemeClr val="bg1"/>
            </a:solidFill>
          </p:spPr>
          <p:txBody>
            <a:bodyPr wrap="square" lIns="0" tIns="0" rIns="0" bIns="0" rtlCol="0" anchor="t">
              <a:spAutoFit/>
            </a:bodyPr>
            <a:lstStyle/>
            <a:p>
              <a:pPr algn="ctr">
                <a:lnSpc>
                  <a:spcPts val="2800"/>
                </a:lnSpc>
                <a:spcBef>
                  <a:spcPct val="0"/>
                </a:spcBef>
              </a:pPr>
              <a:r>
                <a:rPr lang="de-DE" b="1" spc="-30" noProof="0">
                  <a:solidFill>
                    <a:srgbClr val="545454"/>
                  </a:solidFill>
                  <a:latin typeface="DM Sans Bold"/>
                  <a:ea typeface="DM Sans Bold"/>
                  <a:cs typeface="DM Sans Bold"/>
                  <a:sym typeface="DM Sans Bold"/>
                </a:rPr>
                <a:t>“Ich bin froh, dass ich euch und meinen Arzt gefunden habe. </a:t>
              </a:r>
            </a:p>
            <a:p>
              <a:pPr algn="ctr">
                <a:lnSpc>
                  <a:spcPts val="2800"/>
                </a:lnSpc>
                <a:spcBef>
                  <a:spcPct val="0"/>
                </a:spcBef>
              </a:pPr>
              <a:r>
                <a:rPr lang="de-DE" b="1" spc="-30" noProof="0">
                  <a:solidFill>
                    <a:srgbClr val="545454"/>
                  </a:solidFill>
                  <a:latin typeface="DM Sans Bold"/>
                  <a:ea typeface="DM Sans Bold"/>
                  <a:cs typeface="DM Sans Bold"/>
                  <a:sym typeface="DM Sans Bold"/>
                </a:rPr>
                <a:t>Infos sind super.”</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AE80-0482-C71F-4B14-1C8AB860708A}"/>
            </a:ext>
          </a:extLst>
        </p:cNvPr>
        <p:cNvGrpSpPr/>
        <p:nvPr/>
      </p:nvGrpSpPr>
      <p:grpSpPr>
        <a:xfrm>
          <a:off x="0" y="0"/>
          <a:ext cx="0" cy="0"/>
          <a:chOff x="0" y="0"/>
          <a:chExt cx="0" cy="0"/>
        </a:xfrm>
      </p:grpSpPr>
      <p:sp>
        <p:nvSpPr>
          <p:cNvPr id="68" name="Dreieck 67">
            <a:extLst>
              <a:ext uri="{FF2B5EF4-FFF2-40B4-BE49-F238E27FC236}">
                <a16:creationId xmlns:a16="http://schemas.microsoft.com/office/drawing/2014/main" id="{B15DDCBA-6549-7AE0-8E67-A5C7950276E0}"/>
              </a:ext>
            </a:extLst>
          </p:cNvPr>
          <p:cNvSpPr/>
          <p:nvPr/>
        </p:nvSpPr>
        <p:spPr>
          <a:xfrm rot="10800000">
            <a:off x="5921985" y="2093188"/>
            <a:ext cx="6563279" cy="4249881"/>
          </a:xfrm>
          <a:prstGeom prst="triangle">
            <a:avLst/>
          </a:prstGeom>
          <a:solidFill>
            <a:srgbClr val="D474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EAE17C0A-4D1F-F6A4-A71B-9CA0CE0917FE}"/>
              </a:ext>
            </a:extLst>
          </p:cNvPr>
          <p:cNvSpPr/>
          <p:nvPr/>
        </p:nvSpPr>
        <p:spPr>
          <a:xfrm>
            <a:off x="3067359" y="4077672"/>
            <a:ext cx="1013165" cy="1013165"/>
          </a:xfrm>
          <a:prstGeom prst="ellipse">
            <a:avLst/>
          </a:prstGeom>
          <a:solidFill>
            <a:srgbClr val="5766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78DBD1D0-9D90-2698-21C2-1F88491A9AC6}"/>
              </a:ext>
            </a:extLst>
          </p:cNvPr>
          <p:cNvSpPr/>
          <p:nvPr/>
        </p:nvSpPr>
        <p:spPr>
          <a:xfrm>
            <a:off x="13112737" y="5152835"/>
            <a:ext cx="3507321" cy="4245008"/>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9EEE9DA8-0625-4835-C3B9-410A22B87D05}"/>
              </a:ext>
            </a:extLst>
          </p:cNvPr>
          <p:cNvSpPr/>
          <p:nvPr/>
        </p:nvSpPr>
        <p:spPr>
          <a:xfrm>
            <a:off x="9328231" y="5152836"/>
            <a:ext cx="3521608" cy="4245661"/>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DDC89ECE-66D7-1DC5-57AF-1F176E38F3EF}"/>
              </a:ext>
            </a:extLst>
          </p:cNvPr>
          <p:cNvSpPr/>
          <p:nvPr/>
        </p:nvSpPr>
        <p:spPr>
          <a:xfrm>
            <a:off x="5615162" y="5143500"/>
            <a:ext cx="3493033" cy="424988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BC4C0E50-C209-75EA-3320-09B3DBF5B743}"/>
              </a:ext>
            </a:extLst>
          </p:cNvPr>
          <p:cNvSpPr/>
          <p:nvPr/>
        </p:nvSpPr>
        <p:spPr>
          <a:xfrm>
            <a:off x="1871043" y="5167123"/>
            <a:ext cx="3493033" cy="424988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reeform 2">
            <a:extLst>
              <a:ext uri="{FF2B5EF4-FFF2-40B4-BE49-F238E27FC236}">
                <a16:creationId xmlns:a16="http://schemas.microsoft.com/office/drawing/2014/main" id="{DA3466C6-0A0E-A4E0-5460-0C3B9B83836D}"/>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6" name="TextBox 16">
            <a:extLst>
              <a:ext uri="{FF2B5EF4-FFF2-40B4-BE49-F238E27FC236}">
                <a16:creationId xmlns:a16="http://schemas.microsoft.com/office/drawing/2014/main" id="{9333D4C5-A85B-A178-FB1C-0CD2E75D39E5}"/>
              </a:ext>
            </a:extLst>
          </p:cNvPr>
          <p:cNvSpPr txBox="1"/>
          <p:nvPr/>
        </p:nvSpPr>
        <p:spPr>
          <a:xfrm>
            <a:off x="14142528" y="9657864"/>
            <a:ext cx="3154872" cy="306431"/>
          </a:xfrm>
          <a:prstGeom prst="rect">
            <a:avLst/>
          </a:prstGeom>
        </p:spPr>
        <p:txBody>
          <a:bodyPr wrap="square" lIns="0" tIns="0" rIns="0" bIns="0" rtlCol="0" anchor="t">
            <a:spAutoFit/>
          </a:bodyPr>
          <a:lstStyle/>
          <a:p>
            <a:pPr algn="r">
              <a:lnSpc>
                <a:spcPts val="2520"/>
              </a:lnSpc>
              <a:spcBef>
                <a:spcPct val="0"/>
              </a:spcBef>
            </a:pPr>
            <a:r>
              <a:rPr lang="en-US" sz="1600" spc="-26">
                <a:solidFill>
                  <a:srgbClr val="545454"/>
                </a:solidFill>
                <a:latin typeface="DM Sans"/>
                <a:ea typeface="DM Sans"/>
                <a:cs typeface="DM Sans"/>
                <a:sym typeface="DM Sans"/>
              </a:rPr>
              <a:t>Stand Jan 2026</a:t>
            </a:r>
          </a:p>
        </p:txBody>
      </p:sp>
      <p:sp>
        <p:nvSpPr>
          <p:cNvPr id="26" name="TextBox 17">
            <a:extLst>
              <a:ext uri="{FF2B5EF4-FFF2-40B4-BE49-F238E27FC236}">
                <a16:creationId xmlns:a16="http://schemas.microsoft.com/office/drawing/2014/main" id="{13A2C67C-95A9-3CFE-D4C7-3A7C3CCCAD7F}"/>
              </a:ext>
            </a:extLst>
          </p:cNvPr>
          <p:cNvSpPr txBox="1"/>
          <p:nvPr/>
        </p:nvSpPr>
        <p:spPr>
          <a:xfrm>
            <a:off x="10515542" y="5079929"/>
            <a:ext cx="3324046" cy="2977340"/>
          </a:xfrm>
          <a:prstGeom prst="rect">
            <a:avLst/>
          </a:prstGeom>
        </p:spPr>
        <p:txBody>
          <a:bodyPr lIns="50800" tIns="50800" rIns="50800" bIns="50800" rtlCol="0" anchor="ctr"/>
          <a:lstStyle/>
          <a:p>
            <a:pPr algn="r">
              <a:lnSpc>
                <a:spcPts val="3359"/>
              </a:lnSpc>
            </a:pPr>
            <a:endParaRPr sz="2400">
              <a:solidFill>
                <a:schemeClr val="tx1">
                  <a:lumMod val="75000"/>
                  <a:lumOff val="25000"/>
                </a:schemeClr>
              </a:solidFill>
              <a:latin typeface="DM Sans" pitchFamily="2" charset="77"/>
            </a:endParaRPr>
          </a:p>
        </p:txBody>
      </p:sp>
      <p:sp>
        <p:nvSpPr>
          <p:cNvPr id="38" name="TextBox 29">
            <a:extLst>
              <a:ext uri="{FF2B5EF4-FFF2-40B4-BE49-F238E27FC236}">
                <a16:creationId xmlns:a16="http://schemas.microsoft.com/office/drawing/2014/main" id="{356B97F1-9EB6-16DA-19E5-B5FC1F3EDE02}"/>
              </a:ext>
            </a:extLst>
          </p:cNvPr>
          <p:cNvSpPr txBox="1"/>
          <p:nvPr/>
        </p:nvSpPr>
        <p:spPr>
          <a:xfrm>
            <a:off x="11375221" y="5757034"/>
            <a:ext cx="3016643" cy="3159497"/>
          </a:xfrm>
          <a:prstGeom prst="rect">
            <a:avLst/>
          </a:prstGeom>
        </p:spPr>
        <p:txBody>
          <a:bodyPr lIns="43106" tIns="43106" rIns="43106" bIns="43106" rtlCol="0" anchor="ctr"/>
          <a:lstStyle/>
          <a:p>
            <a:pPr algn="r">
              <a:lnSpc>
                <a:spcPts val="3359"/>
              </a:lnSpc>
            </a:pPr>
            <a:endParaRPr/>
          </a:p>
        </p:txBody>
      </p:sp>
      <p:sp>
        <p:nvSpPr>
          <p:cNvPr id="42" name="TextBox 34">
            <a:extLst>
              <a:ext uri="{FF2B5EF4-FFF2-40B4-BE49-F238E27FC236}">
                <a16:creationId xmlns:a16="http://schemas.microsoft.com/office/drawing/2014/main" id="{9A2D05C5-257F-3EF6-E139-23C7A7ECA477}"/>
              </a:ext>
            </a:extLst>
          </p:cNvPr>
          <p:cNvSpPr txBox="1"/>
          <p:nvPr/>
        </p:nvSpPr>
        <p:spPr>
          <a:xfrm>
            <a:off x="1697856" y="5114271"/>
            <a:ext cx="2990863" cy="2821227"/>
          </a:xfrm>
          <a:prstGeom prst="rect">
            <a:avLst/>
          </a:prstGeom>
        </p:spPr>
        <p:txBody>
          <a:bodyPr lIns="50800" tIns="50800" rIns="50800" bIns="50800" rtlCol="0" anchor="ctr"/>
          <a:lstStyle/>
          <a:p>
            <a:pPr algn="r">
              <a:lnSpc>
                <a:spcPts val="3359"/>
              </a:lnSpc>
            </a:pPr>
            <a:endParaRPr/>
          </a:p>
        </p:txBody>
      </p:sp>
      <p:sp>
        <p:nvSpPr>
          <p:cNvPr id="4" name="Titel 3">
            <a:extLst>
              <a:ext uri="{FF2B5EF4-FFF2-40B4-BE49-F238E27FC236}">
                <a16:creationId xmlns:a16="http://schemas.microsoft.com/office/drawing/2014/main" id="{AD46E77E-DE8E-2894-A467-D62ACFA3A68E}"/>
              </a:ext>
            </a:extLst>
          </p:cNvPr>
          <p:cNvSpPr>
            <a:spLocks noGrp="1"/>
          </p:cNvSpPr>
          <p:nvPr>
            <p:ph type="title"/>
          </p:nvPr>
        </p:nvSpPr>
        <p:spPr/>
        <p:txBody>
          <a:bodyPr/>
          <a:lstStyle/>
          <a:p>
            <a:r>
              <a:rPr lang="de-DE">
                <a:latin typeface="Playfair Display"/>
              </a:rPr>
              <a:t>NIK in Zahlen</a:t>
            </a:r>
          </a:p>
        </p:txBody>
      </p:sp>
      <p:sp>
        <p:nvSpPr>
          <p:cNvPr id="11" name="TextBox 29">
            <a:extLst>
              <a:ext uri="{FF2B5EF4-FFF2-40B4-BE49-F238E27FC236}">
                <a16:creationId xmlns:a16="http://schemas.microsoft.com/office/drawing/2014/main" id="{C735DF03-0371-6E4B-6AC6-CADC85E26AFF}"/>
              </a:ext>
            </a:extLst>
          </p:cNvPr>
          <p:cNvSpPr txBox="1"/>
          <p:nvPr/>
        </p:nvSpPr>
        <p:spPr>
          <a:xfrm>
            <a:off x="14932809" y="5699883"/>
            <a:ext cx="3016643" cy="3159497"/>
          </a:xfrm>
          <a:prstGeom prst="rect">
            <a:avLst/>
          </a:prstGeom>
        </p:spPr>
        <p:txBody>
          <a:bodyPr lIns="43106" tIns="43106" rIns="43106" bIns="43106" rtlCol="0" anchor="ctr"/>
          <a:lstStyle/>
          <a:p>
            <a:pPr algn="r">
              <a:lnSpc>
                <a:spcPts val="3359"/>
              </a:lnSpc>
            </a:pPr>
            <a:endParaRPr/>
          </a:p>
        </p:txBody>
      </p:sp>
      <p:sp>
        <p:nvSpPr>
          <p:cNvPr id="50" name="Rechteck 49">
            <a:extLst>
              <a:ext uri="{FF2B5EF4-FFF2-40B4-BE49-F238E27FC236}">
                <a16:creationId xmlns:a16="http://schemas.microsoft.com/office/drawing/2014/main" id="{5D744827-BB4E-A8F4-FF70-DDE03D1AE9BD}"/>
              </a:ext>
            </a:extLst>
          </p:cNvPr>
          <p:cNvSpPr/>
          <p:nvPr/>
        </p:nvSpPr>
        <p:spPr>
          <a:xfrm>
            <a:off x="1857015" y="4556681"/>
            <a:ext cx="3507061" cy="2945556"/>
          </a:xfrm>
          <a:prstGeom prst="rect">
            <a:avLst/>
          </a:prstGeom>
          <a:solidFill>
            <a:srgbClr val="57666C">
              <a:alpha val="8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210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22">
            <a:extLst>
              <a:ext uri="{FF2B5EF4-FFF2-40B4-BE49-F238E27FC236}">
                <a16:creationId xmlns:a16="http://schemas.microsoft.com/office/drawing/2014/main" id="{C242078F-CC1B-5F4E-60C5-4BAFF151F28B}"/>
              </a:ext>
            </a:extLst>
          </p:cNvPr>
          <p:cNvSpPr txBox="1"/>
          <p:nvPr/>
        </p:nvSpPr>
        <p:spPr>
          <a:xfrm>
            <a:off x="2071664" y="5741895"/>
            <a:ext cx="3171634" cy="2808461"/>
          </a:xfrm>
          <a:prstGeom prst="rect">
            <a:avLst/>
          </a:prstGeom>
        </p:spPr>
        <p:txBody>
          <a:bodyPr wrap="square" lIns="0" tIns="0" rIns="0" bIns="0" rtlCol="0" anchor="t">
            <a:spAutoFit/>
          </a:bodyPr>
          <a:lstStyle/>
          <a:p>
            <a:pPr algn="ctr">
              <a:lnSpc>
                <a:spcPts val="4479"/>
              </a:lnSpc>
              <a:spcBef>
                <a:spcPct val="0"/>
              </a:spcBef>
            </a:pPr>
            <a:r>
              <a:rPr lang="de-DE" sz="5400" b="1" noProof="0">
                <a:solidFill>
                  <a:schemeClr val="bg1"/>
                </a:solidFill>
                <a:latin typeface="DM Sans"/>
                <a:ea typeface="Open Sauce"/>
                <a:cs typeface="Open Sauce"/>
                <a:sym typeface="Open Sauce"/>
              </a:rPr>
              <a:t>&gt;</a:t>
            </a:r>
            <a:r>
              <a:rPr lang="de-DE" sz="5400" b="1">
                <a:solidFill>
                  <a:schemeClr val="bg1"/>
                </a:solidFill>
                <a:latin typeface="DM Sans"/>
                <a:ea typeface="Open Sauce"/>
                <a:cs typeface="Open Sauce"/>
                <a:sym typeface="Open Sauce"/>
              </a:rPr>
              <a:t>80</a:t>
            </a:r>
            <a:r>
              <a:rPr lang="de-DE" sz="5400" b="1" noProof="0">
                <a:solidFill>
                  <a:schemeClr val="bg1"/>
                </a:solidFill>
                <a:latin typeface="DM Sans"/>
                <a:ea typeface="Open Sauce"/>
                <a:cs typeface="Open Sauce"/>
                <a:sym typeface="Open Sauce"/>
              </a:rPr>
              <a:t> </a:t>
            </a:r>
            <a:endParaRPr lang="de-DE" sz="5400" b="1" noProof="0">
              <a:solidFill>
                <a:schemeClr val="bg1"/>
              </a:solidFill>
              <a:latin typeface="DM Sans"/>
              <a:ea typeface="Open Sauce"/>
              <a:cs typeface="Open Sauce"/>
            </a:endParaRPr>
          </a:p>
          <a:p>
            <a:pPr algn="ctr">
              <a:spcBef>
                <a:spcPct val="0"/>
              </a:spcBef>
            </a:pPr>
            <a:r>
              <a:rPr lang="de-DE" sz="2400">
                <a:solidFill>
                  <a:schemeClr val="bg1"/>
                </a:solidFill>
                <a:latin typeface="DM Sans"/>
                <a:ea typeface="Open Sauce"/>
                <a:cs typeface="Open Sauce"/>
                <a:sym typeface="Open Sauce"/>
              </a:rPr>
              <a:t>Digitale </a:t>
            </a:r>
            <a:br>
              <a:rPr lang="de-DE" sz="2400">
                <a:solidFill>
                  <a:schemeClr val="bg1"/>
                </a:solidFill>
                <a:latin typeface="DM Sans"/>
                <a:ea typeface="Open Sauce"/>
                <a:cs typeface="Open Sauce"/>
                <a:sym typeface="Open Sauce"/>
              </a:rPr>
            </a:br>
            <a:r>
              <a:rPr lang="de-DE" sz="2400">
                <a:solidFill>
                  <a:schemeClr val="bg1"/>
                </a:solidFill>
                <a:latin typeface="DM Sans"/>
                <a:ea typeface="Open Sauce"/>
                <a:cs typeface="Open Sauce"/>
                <a:sym typeface="Open Sauce"/>
              </a:rPr>
              <a:t>Events </a:t>
            </a:r>
            <a:r>
              <a:rPr lang="de-DE" sz="2400" noProof="0">
                <a:solidFill>
                  <a:schemeClr val="bg1"/>
                </a:solidFill>
                <a:latin typeface="DM Sans"/>
                <a:ea typeface="Open Sauce"/>
                <a:cs typeface="Open Sauce"/>
                <a:sym typeface="Open Sauce"/>
              </a:rPr>
              <a:t>p.a.</a:t>
            </a:r>
            <a:endParaRPr lang="de-DE" sz="2400">
              <a:solidFill>
                <a:schemeClr val="bg1"/>
              </a:solidFill>
              <a:latin typeface="DM Sans"/>
              <a:ea typeface="Open Sauce"/>
              <a:cs typeface="Open Sauce"/>
              <a:sym typeface="Open Sauce"/>
            </a:endParaRPr>
          </a:p>
          <a:p>
            <a:pPr algn="ctr">
              <a:spcBef>
                <a:spcPts val="1500"/>
              </a:spcBef>
            </a:pPr>
            <a:endParaRPr lang="de-DE" sz="2400">
              <a:solidFill>
                <a:srgbClr val="545454"/>
              </a:solidFill>
              <a:latin typeface="DM Sans"/>
              <a:ea typeface="Open Sauce"/>
              <a:cs typeface="Open Sauce"/>
              <a:sym typeface="Open Sauce"/>
              <a:hlinkClick r:id="rId5"/>
            </a:endParaRPr>
          </a:p>
          <a:p>
            <a:pPr algn="ctr">
              <a:spcBef>
                <a:spcPts val="1500"/>
              </a:spcBef>
            </a:pPr>
            <a:r>
              <a:rPr lang="de-DE" sz="2400">
                <a:solidFill>
                  <a:srgbClr val="545454"/>
                </a:solidFill>
                <a:latin typeface="DM Sans"/>
                <a:ea typeface="Open Sauce"/>
                <a:cs typeface="Open Sauce"/>
                <a:sym typeface="Open Sauce"/>
                <a:hlinkClick r:id="rId5"/>
              </a:rPr>
              <a:t>Insta</a:t>
            </a:r>
            <a:r>
              <a:rPr lang="de-DE" sz="2400">
                <a:solidFill>
                  <a:srgbClr val="545454"/>
                </a:solidFill>
                <a:latin typeface="DM Sans"/>
                <a:ea typeface="Open Sauce"/>
                <a:cs typeface="Open Sauce"/>
                <a:sym typeface="Open Sauce"/>
                <a:hlinkClick r:id="rId5">
                  <a:extLst>
                    <a:ext uri="{A12FA001-AC4F-418D-AE19-62706E023703}">
                      <ahyp:hlinkClr xmlns:ahyp="http://schemas.microsoft.com/office/drawing/2018/hyperlinkcolor" val="tx"/>
                    </a:ext>
                  </a:extLst>
                </a:hlinkClick>
              </a:rPr>
              <a:t> Lives</a:t>
            </a:r>
            <a:r>
              <a:rPr lang="de-DE" sz="2400">
                <a:solidFill>
                  <a:srgbClr val="545454"/>
                </a:solidFill>
                <a:latin typeface="DM Sans"/>
                <a:ea typeface="Open Sauce"/>
                <a:cs typeface="Open Sauce"/>
                <a:sym typeface="Open Sauce"/>
              </a:rPr>
              <a:t> </a:t>
            </a:r>
            <a:endParaRPr lang="de-DE" sz="2400">
              <a:solidFill>
                <a:srgbClr val="545454"/>
              </a:solidFill>
              <a:latin typeface="DM Sans"/>
              <a:ea typeface="Open Sauce"/>
              <a:cs typeface="Open Sauce"/>
            </a:endParaRPr>
          </a:p>
          <a:p>
            <a:pPr algn="ctr">
              <a:spcBef>
                <a:spcPct val="0"/>
              </a:spcBef>
            </a:pPr>
            <a:r>
              <a:rPr lang="de-DE" sz="2400">
                <a:solidFill>
                  <a:srgbClr val="545454"/>
                </a:solidFill>
                <a:latin typeface="DM Sans"/>
                <a:ea typeface="Open Sauce"/>
                <a:cs typeface="Open Sauce"/>
                <a:sym typeface="Open Sauce"/>
                <a:hlinkClick r:id="rId6"/>
              </a:rPr>
              <a:t>Webinare</a:t>
            </a:r>
            <a:endParaRPr lang="de-DE" sz="2400" noProof="0">
              <a:solidFill>
                <a:srgbClr val="545454"/>
              </a:solidFill>
              <a:latin typeface="DM Sans"/>
              <a:ea typeface="Open Sauce"/>
              <a:cs typeface="Open Sauce"/>
            </a:endParaRPr>
          </a:p>
        </p:txBody>
      </p:sp>
      <p:sp>
        <p:nvSpPr>
          <p:cNvPr id="51" name="Rechteck 50">
            <a:extLst>
              <a:ext uri="{FF2B5EF4-FFF2-40B4-BE49-F238E27FC236}">
                <a16:creationId xmlns:a16="http://schemas.microsoft.com/office/drawing/2014/main" id="{DC2D9CC6-ECBE-67AE-4ED8-DE8AA99800BF}"/>
              </a:ext>
            </a:extLst>
          </p:cNvPr>
          <p:cNvSpPr/>
          <p:nvPr/>
        </p:nvSpPr>
        <p:spPr>
          <a:xfrm>
            <a:off x="5611930" y="4556681"/>
            <a:ext cx="3507061" cy="2945556"/>
          </a:xfrm>
          <a:prstGeom prst="rect">
            <a:avLst/>
          </a:prstGeom>
          <a:solidFill>
            <a:srgbClr val="57666C">
              <a:alpha val="8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21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22">
            <a:extLst>
              <a:ext uri="{FF2B5EF4-FFF2-40B4-BE49-F238E27FC236}">
                <a16:creationId xmlns:a16="http://schemas.microsoft.com/office/drawing/2014/main" id="{3306EEB2-264A-51F0-B228-A08EB295593B}"/>
              </a:ext>
            </a:extLst>
          </p:cNvPr>
          <p:cNvSpPr txBox="1"/>
          <p:nvPr/>
        </p:nvSpPr>
        <p:spPr>
          <a:xfrm>
            <a:off x="5660900" y="5770054"/>
            <a:ext cx="3461323" cy="3354765"/>
          </a:xfrm>
          <a:prstGeom prst="rect">
            <a:avLst/>
          </a:prstGeom>
        </p:spPr>
        <p:txBody>
          <a:bodyPr wrap="square" lIns="0" tIns="0" rIns="0" bIns="0" rtlCol="0" anchor="t">
            <a:spAutoFit/>
          </a:bodyPr>
          <a:lstStyle/>
          <a:p>
            <a:pPr algn="ctr">
              <a:lnSpc>
                <a:spcPts val="4479"/>
              </a:lnSpc>
              <a:spcBef>
                <a:spcPct val="0"/>
              </a:spcBef>
            </a:pPr>
            <a:r>
              <a:rPr lang="de-DE" sz="5400" b="1" noProof="0">
                <a:solidFill>
                  <a:schemeClr val="bg1"/>
                </a:solidFill>
                <a:latin typeface="DM Sans"/>
                <a:ea typeface="Open Sauce"/>
                <a:cs typeface="Open Sauce"/>
                <a:sym typeface="Open Sauce"/>
              </a:rPr>
              <a:t>&gt;</a:t>
            </a:r>
            <a:r>
              <a:rPr lang="de-DE" sz="5400" b="1">
                <a:solidFill>
                  <a:schemeClr val="bg1"/>
                </a:solidFill>
                <a:latin typeface="DM Sans"/>
                <a:ea typeface="Open Sauce"/>
                <a:cs typeface="Open Sauce"/>
                <a:sym typeface="Open Sauce"/>
              </a:rPr>
              <a:t>21.500</a:t>
            </a:r>
            <a:r>
              <a:rPr lang="de-DE" sz="5400" b="1" noProof="0">
                <a:solidFill>
                  <a:schemeClr val="bg1"/>
                </a:solidFill>
                <a:latin typeface="DM Sans"/>
                <a:ea typeface="Open Sauce"/>
                <a:cs typeface="Open Sauce"/>
                <a:sym typeface="Open Sauce"/>
              </a:rPr>
              <a:t> </a:t>
            </a:r>
            <a:endParaRPr lang="de-DE" sz="5400" b="1" noProof="0">
              <a:solidFill>
                <a:schemeClr val="bg1"/>
              </a:solidFill>
              <a:latin typeface="DM Sans"/>
              <a:ea typeface="Open Sauce"/>
              <a:cs typeface="Open Sauce"/>
            </a:endParaRPr>
          </a:p>
          <a:p>
            <a:pPr algn="ctr">
              <a:spcBef>
                <a:spcPct val="0"/>
              </a:spcBef>
            </a:pPr>
            <a:r>
              <a:rPr lang="de-DE" sz="2400" noProof="0">
                <a:solidFill>
                  <a:schemeClr val="bg1"/>
                </a:solidFill>
                <a:latin typeface="DM Sans"/>
                <a:ea typeface="Open Sauce"/>
                <a:cs typeface="Open Sauce"/>
                <a:sym typeface="Open Sauce"/>
              </a:rPr>
              <a:t>Social Media</a:t>
            </a:r>
            <a:r>
              <a:rPr lang="de-DE" sz="2400">
                <a:solidFill>
                  <a:schemeClr val="bg1"/>
                </a:solidFill>
                <a:latin typeface="DM Sans"/>
                <a:ea typeface="Open Sauce"/>
                <a:cs typeface="Open Sauce"/>
                <a:sym typeface="Open Sauce"/>
              </a:rPr>
              <a:t> </a:t>
            </a:r>
            <a:br>
              <a:rPr lang="de-DE" sz="2400">
                <a:solidFill>
                  <a:schemeClr val="bg1"/>
                </a:solidFill>
                <a:latin typeface="DM Sans"/>
                <a:ea typeface="Open Sauce"/>
                <a:cs typeface="Open Sauce"/>
                <a:sym typeface="Open Sauce"/>
              </a:rPr>
            </a:br>
            <a:r>
              <a:rPr lang="de-DE" sz="2400">
                <a:solidFill>
                  <a:schemeClr val="bg1"/>
                </a:solidFill>
                <a:latin typeface="DM Sans"/>
                <a:ea typeface="Open Sauce"/>
                <a:cs typeface="Open Sauce"/>
                <a:sym typeface="Open Sauce"/>
              </a:rPr>
              <a:t>Follower</a:t>
            </a:r>
          </a:p>
          <a:p>
            <a:pPr algn="ctr">
              <a:spcBef>
                <a:spcPct val="0"/>
              </a:spcBef>
            </a:pPr>
            <a:endParaRPr lang="de-DE" sz="2400">
              <a:solidFill>
                <a:schemeClr val="accent2"/>
              </a:solidFill>
              <a:latin typeface="DM Sans"/>
              <a:ea typeface="Open Sauce"/>
              <a:cs typeface="Open Sauce"/>
              <a:sym typeface="Open Sauce"/>
            </a:endParaRPr>
          </a:p>
          <a:p>
            <a:pPr algn="ctr">
              <a:spcBef>
                <a:spcPts val="1500"/>
              </a:spcBef>
            </a:pPr>
            <a:r>
              <a:rPr lang="de-DE" sz="2400">
                <a:solidFill>
                  <a:srgbClr val="545454"/>
                </a:solidFill>
                <a:latin typeface="DM Sans"/>
                <a:ea typeface="Open Sauce"/>
                <a:cs typeface="Open Sauce"/>
                <a:sym typeface="Open Sauce"/>
                <a:hlinkClick r:id="rId5"/>
              </a:rPr>
              <a:t>Instagram</a:t>
            </a:r>
            <a:r>
              <a:rPr lang="de-DE" sz="2400">
                <a:solidFill>
                  <a:srgbClr val="545454"/>
                </a:solidFill>
                <a:latin typeface="DM Sans"/>
                <a:ea typeface="Open Sauce"/>
                <a:cs typeface="Open Sauce"/>
                <a:sym typeface="Open Sauce"/>
              </a:rPr>
              <a:t> </a:t>
            </a:r>
            <a:endParaRPr lang="de-DE" sz="2400">
              <a:solidFill>
                <a:srgbClr val="545454"/>
              </a:solidFill>
              <a:latin typeface="DM Sans"/>
              <a:ea typeface="Open Sauce"/>
              <a:cs typeface="Open Sauce"/>
            </a:endParaRPr>
          </a:p>
          <a:p>
            <a:pPr algn="ctr">
              <a:spcBef>
                <a:spcPct val="0"/>
              </a:spcBef>
            </a:pPr>
            <a:r>
              <a:rPr lang="de-DE" sz="2400">
                <a:solidFill>
                  <a:srgbClr val="545454"/>
                </a:solidFill>
                <a:latin typeface="DM Sans"/>
                <a:ea typeface="Open Sauce"/>
                <a:cs typeface="Open Sauce"/>
                <a:sym typeface="Open Sauce"/>
                <a:hlinkClick r:id="rId7"/>
              </a:rPr>
              <a:t>Facebook</a:t>
            </a:r>
            <a:endParaRPr lang="de-DE" sz="2400">
              <a:solidFill>
                <a:srgbClr val="545454"/>
              </a:solidFill>
              <a:latin typeface="DM Sans"/>
              <a:ea typeface="Open Sauce"/>
              <a:cs typeface="Open Sauce"/>
              <a:sym typeface="Open Sauce"/>
            </a:endParaRPr>
          </a:p>
          <a:p>
            <a:pPr algn="ctr">
              <a:spcBef>
                <a:spcPct val="0"/>
              </a:spcBef>
            </a:pPr>
            <a:r>
              <a:rPr lang="de-DE" sz="2400" noProof="0">
                <a:solidFill>
                  <a:srgbClr val="545454"/>
                </a:solidFill>
                <a:latin typeface="DM Sans"/>
                <a:ea typeface="Open Sauce"/>
                <a:cs typeface="Open Sauce"/>
                <a:sym typeface="Open Sauce"/>
                <a:hlinkClick r:id="rId8"/>
              </a:rPr>
              <a:t>YouTube</a:t>
            </a:r>
            <a:endParaRPr lang="de-DE" sz="2400" noProof="0">
              <a:solidFill>
                <a:srgbClr val="545454"/>
              </a:solidFill>
              <a:latin typeface="DM Sans"/>
              <a:ea typeface="Open Sauce"/>
              <a:cs typeface="Open Sauce"/>
              <a:sym typeface="Open Sauce"/>
            </a:endParaRPr>
          </a:p>
          <a:p>
            <a:pPr algn="ctr">
              <a:spcBef>
                <a:spcPct val="0"/>
              </a:spcBef>
            </a:pPr>
            <a:r>
              <a:rPr lang="de-DE" sz="2400">
                <a:solidFill>
                  <a:srgbClr val="545454"/>
                </a:solidFill>
                <a:latin typeface="DM Sans"/>
                <a:ea typeface="Open Sauce"/>
                <a:cs typeface="Open Sauce"/>
                <a:sym typeface="Open Sauce"/>
                <a:hlinkClick r:id="rId9"/>
              </a:rPr>
              <a:t>LinkedIn</a:t>
            </a:r>
            <a:endParaRPr lang="de-DE" sz="2400" noProof="0">
              <a:solidFill>
                <a:srgbClr val="545454"/>
              </a:solidFill>
              <a:latin typeface="DM Sans"/>
              <a:ea typeface="Open Sauce"/>
              <a:cs typeface="Open Sauce"/>
            </a:endParaRPr>
          </a:p>
        </p:txBody>
      </p:sp>
      <p:sp>
        <p:nvSpPr>
          <p:cNvPr id="52" name="Rechteck 51">
            <a:extLst>
              <a:ext uri="{FF2B5EF4-FFF2-40B4-BE49-F238E27FC236}">
                <a16:creationId xmlns:a16="http://schemas.microsoft.com/office/drawing/2014/main" id="{4A4CC4A5-8FF6-3FE9-49B8-1AF704A2799A}"/>
              </a:ext>
            </a:extLst>
          </p:cNvPr>
          <p:cNvSpPr/>
          <p:nvPr/>
        </p:nvSpPr>
        <p:spPr>
          <a:xfrm>
            <a:off x="9320916" y="4556681"/>
            <a:ext cx="3507061" cy="2945556"/>
          </a:xfrm>
          <a:prstGeom prst="rect">
            <a:avLst/>
          </a:prstGeom>
          <a:solidFill>
            <a:srgbClr val="57666C">
              <a:alpha val="8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21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22">
            <a:extLst>
              <a:ext uri="{FF2B5EF4-FFF2-40B4-BE49-F238E27FC236}">
                <a16:creationId xmlns:a16="http://schemas.microsoft.com/office/drawing/2014/main" id="{79B8ED08-C13E-A9B2-FC23-E93836DE2EF1}"/>
              </a:ext>
            </a:extLst>
          </p:cNvPr>
          <p:cNvSpPr txBox="1"/>
          <p:nvPr/>
        </p:nvSpPr>
        <p:spPr>
          <a:xfrm>
            <a:off x="9605597" y="5757034"/>
            <a:ext cx="2811002" cy="2616101"/>
          </a:xfrm>
          <a:prstGeom prst="rect">
            <a:avLst/>
          </a:prstGeom>
        </p:spPr>
        <p:txBody>
          <a:bodyPr wrap="square" lIns="0" tIns="0" rIns="0" bIns="0" rtlCol="0" anchor="t">
            <a:spAutoFit/>
          </a:bodyPr>
          <a:lstStyle/>
          <a:p>
            <a:pPr algn="ctr">
              <a:lnSpc>
                <a:spcPts val="4479"/>
              </a:lnSpc>
              <a:spcBef>
                <a:spcPct val="0"/>
              </a:spcBef>
            </a:pPr>
            <a:r>
              <a:rPr lang="de-DE" sz="5400" b="1" noProof="0">
                <a:solidFill>
                  <a:schemeClr val="bg1"/>
                </a:solidFill>
                <a:latin typeface="DM Sans"/>
                <a:ea typeface="Open Sauce"/>
                <a:cs typeface="Open Sauce"/>
                <a:sym typeface="Open Sauce"/>
              </a:rPr>
              <a:t>&gt;</a:t>
            </a:r>
            <a:r>
              <a:rPr lang="de-DE" sz="5400" b="1">
                <a:solidFill>
                  <a:schemeClr val="bg1"/>
                </a:solidFill>
                <a:latin typeface="DM Sans"/>
                <a:ea typeface="Open Sauce"/>
                <a:cs typeface="Open Sauce"/>
                <a:sym typeface="Open Sauce"/>
              </a:rPr>
              <a:t>36.500</a:t>
            </a:r>
            <a:r>
              <a:rPr lang="de-DE" sz="5400" b="1" noProof="0">
                <a:solidFill>
                  <a:schemeClr val="bg1"/>
                </a:solidFill>
                <a:latin typeface="DM Sans"/>
                <a:ea typeface="Open Sauce"/>
                <a:cs typeface="Open Sauce"/>
                <a:sym typeface="Open Sauce"/>
              </a:rPr>
              <a:t> </a:t>
            </a:r>
            <a:endParaRPr lang="de-DE" sz="5400" b="1" noProof="0">
              <a:solidFill>
                <a:schemeClr val="bg1"/>
              </a:solidFill>
              <a:latin typeface="DM Sans"/>
              <a:ea typeface="Open Sauce"/>
              <a:cs typeface="Open Sauce"/>
            </a:endParaRPr>
          </a:p>
          <a:p>
            <a:pPr algn="ctr">
              <a:spcBef>
                <a:spcPct val="0"/>
              </a:spcBef>
            </a:pPr>
            <a:r>
              <a:rPr lang="de-DE" sz="2400" noProof="0">
                <a:solidFill>
                  <a:schemeClr val="bg1"/>
                </a:solidFill>
                <a:latin typeface="DM Sans"/>
                <a:ea typeface="Open Sauce"/>
                <a:cs typeface="Open Sauce"/>
                <a:sym typeface="Open Sauce"/>
              </a:rPr>
              <a:t>Online </a:t>
            </a:r>
            <a:br>
              <a:rPr lang="de-DE" sz="2400" noProof="0">
                <a:solidFill>
                  <a:schemeClr val="bg1"/>
                </a:solidFill>
                <a:latin typeface="DM Sans"/>
                <a:ea typeface="Open Sauce"/>
                <a:cs typeface="Open Sauce"/>
                <a:sym typeface="Open Sauce"/>
              </a:rPr>
            </a:br>
            <a:r>
              <a:rPr lang="de-DE" sz="2400" noProof="0">
                <a:solidFill>
                  <a:schemeClr val="bg1"/>
                </a:solidFill>
                <a:latin typeface="DM Sans"/>
                <a:ea typeface="Open Sauce"/>
                <a:cs typeface="Open Sauce"/>
                <a:sym typeface="Open Sauce"/>
              </a:rPr>
              <a:t>Marketing</a:t>
            </a:r>
          </a:p>
          <a:p>
            <a:pPr algn="ctr">
              <a:spcBef>
                <a:spcPct val="0"/>
              </a:spcBef>
            </a:pPr>
            <a:endParaRPr lang="de-DE" sz="2400">
              <a:solidFill>
                <a:schemeClr val="accent2"/>
              </a:solidFill>
              <a:latin typeface="DM Sans"/>
              <a:ea typeface="Open Sauce"/>
              <a:cs typeface="Open Sauce"/>
              <a:sym typeface="Open Sauce"/>
            </a:endParaRPr>
          </a:p>
          <a:p>
            <a:pPr algn="ctr">
              <a:spcBef>
                <a:spcPts val="1500"/>
              </a:spcBef>
            </a:pPr>
            <a:r>
              <a:rPr lang="de-DE" sz="2400">
                <a:solidFill>
                  <a:srgbClr val="545454"/>
                </a:solidFill>
                <a:latin typeface="DM Sans"/>
                <a:ea typeface="Open Sauce"/>
                <a:cs typeface="Open Sauce"/>
                <a:sym typeface="Open Sauce"/>
                <a:hlinkClick r:id="rId10"/>
              </a:rPr>
              <a:t>Website</a:t>
            </a:r>
            <a:br>
              <a:rPr lang="de-DE" sz="2400">
                <a:solidFill>
                  <a:srgbClr val="545454"/>
                </a:solidFill>
                <a:latin typeface="DM Sans"/>
                <a:ea typeface="Open Sauce"/>
                <a:cs typeface="Open Sauce"/>
                <a:sym typeface="Open Sauce"/>
              </a:rPr>
            </a:br>
            <a:r>
              <a:rPr lang="de-DE" sz="2400">
                <a:solidFill>
                  <a:srgbClr val="545454"/>
                </a:solidFill>
                <a:latin typeface="DM Sans"/>
                <a:ea typeface="Open Sauce"/>
                <a:cs typeface="Open Sauce"/>
                <a:sym typeface="Open Sauce"/>
                <a:hlinkClick r:id="rId11"/>
              </a:rPr>
              <a:t>Newsletter</a:t>
            </a:r>
            <a:endParaRPr lang="de-DE" sz="2400" noProof="0">
              <a:solidFill>
                <a:srgbClr val="545454"/>
              </a:solidFill>
              <a:latin typeface="DM Sans"/>
              <a:ea typeface="Open Sauce"/>
              <a:cs typeface="Open Sauce"/>
            </a:endParaRPr>
          </a:p>
        </p:txBody>
      </p:sp>
      <p:sp>
        <p:nvSpPr>
          <p:cNvPr id="53" name="Rechteck 52">
            <a:extLst>
              <a:ext uri="{FF2B5EF4-FFF2-40B4-BE49-F238E27FC236}">
                <a16:creationId xmlns:a16="http://schemas.microsoft.com/office/drawing/2014/main" id="{28210D48-F14C-E0FA-06C5-2454937DBFEC}"/>
              </a:ext>
            </a:extLst>
          </p:cNvPr>
          <p:cNvSpPr/>
          <p:nvPr/>
        </p:nvSpPr>
        <p:spPr>
          <a:xfrm>
            <a:off x="13115528" y="4567403"/>
            <a:ext cx="3507061" cy="2945556"/>
          </a:xfrm>
          <a:prstGeom prst="rect">
            <a:avLst/>
          </a:prstGeom>
          <a:solidFill>
            <a:srgbClr val="57666C">
              <a:alpha val="8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21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2">
            <a:extLst>
              <a:ext uri="{FF2B5EF4-FFF2-40B4-BE49-F238E27FC236}">
                <a16:creationId xmlns:a16="http://schemas.microsoft.com/office/drawing/2014/main" id="{ADC535B5-526E-0A6C-9C47-E953D89448E4}"/>
              </a:ext>
            </a:extLst>
          </p:cNvPr>
          <p:cNvSpPr txBox="1"/>
          <p:nvPr/>
        </p:nvSpPr>
        <p:spPr>
          <a:xfrm>
            <a:off x="13326544" y="5799347"/>
            <a:ext cx="3154872" cy="2985433"/>
          </a:xfrm>
          <a:prstGeom prst="rect">
            <a:avLst/>
          </a:prstGeom>
        </p:spPr>
        <p:txBody>
          <a:bodyPr wrap="square" lIns="0" tIns="0" rIns="0" bIns="0" rtlCol="0" anchor="t">
            <a:spAutoFit/>
          </a:bodyPr>
          <a:lstStyle/>
          <a:p>
            <a:pPr algn="ctr">
              <a:lnSpc>
                <a:spcPts val="4479"/>
              </a:lnSpc>
              <a:spcBef>
                <a:spcPct val="0"/>
              </a:spcBef>
            </a:pPr>
            <a:r>
              <a:rPr lang="de-DE" sz="5400" b="1" noProof="0">
                <a:solidFill>
                  <a:schemeClr val="bg1"/>
                </a:solidFill>
                <a:latin typeface="DM Sans"/>
                <a:ea typeface="Open Sauce"/>
                <a:cs typeface="Open Sauce"/>
                <a:sym typeface="Open Sauce"/>
              </a:rPr>
              <a:t>&gt;</a:t>
            </a:r>
            <a:r>
              <a:rPr lang="de-DE" sz="5400" b="1">
                <a:solidFill>
                  <a:schemeClr val="bg1"/>
                </a:solidFill>
                <a:latin typeface="DM Sans"/>
                <a:ea typeface="Open Sauce"/>
                <a:cs typeface="Open Sauce"/>
                <a:sym typeface="Open Sauce"/>
              </a:rPr>
              <a:t>100</a:t>
            </a:r>
            <a:endParaRPr lang="de-DE" sz="5400" b="1" noProof="0">
              <a:solidFill>
                <a:schemeClr val="bg1"/>
              </a:solidFill>
              <a:latin typeface="DM Sans"/>
              <a:ea typeface="Open Sauce"/>
              <a:cs typeface="Open Sauce"/>
            </a:endParaRPr>
          </a:p>
          <a:p>
            <a:pPr algn="ctr">
              <a:spcBef>
                <a:spcPct val="0"/>
              </a:spcBef>
            </a:pPr>
            <a:r>
              <a:rPr lang="de-DE" sz="2400" noProof="0">
                <a:solidFill>
                  <a:schemeClr val="bg1"/>
                </a:solidFill>
                <a:latin typeface="DM Sans"/>
                <a:ea typeface="Open Sauce"/>
                <a:cs typeface="Open Sauce"/>
                <a:sym typeface="Open Sauce"/>
              </a:rPr>
              <a:t>Netzwerk-</a:t>
            </a:r>
            <a:br>
              <a:rPr lang="de-DE" sz="2400" noProof="0">
                <a:solidFill>
                  <a:schemeClr val="bg1"/>
                </a:solidFill>
                <a:latin typeface="DM Sans"/>
                <a:ea typeface="Open Sauce"/>
                <a:cs typeface="Open Sauce"/>
                <a:sym typeface="Open Sauce"/>
              </a:rPr>
            </a:br>
            <a:r>
              <a:rPr lang="de-DE" sz="2400" noProof="0" err="1">
                <a:solidFill>
                  <a:schemeClr val="bg1"/>
                </a:solidFill>
                <a:latin typeface="DM Sans"/>
                <a:ea typeface="Open Sauce"/>
                <a:cs typeface="Open Sauce"/>
                <a:sym typeface="Open Sauce"/>
              </a:rPr>
              <a:t>partner</a:t>
            </a:r>
            <a:endParaRPr lang="de-DE" sz="2400" noProof="0">
              <a:solidFill>
                <a:schemeClr val="bg1"/>
              </a:solidFill>
              <a:latin typeface="DM Sans"/>
              <a:ea typeface="Open Sauce"/>
              <a:cs typeface="Open Sauce"/>
              <a:sym typeface="Open Sauce"/>
            </a:endParaRPr>
          </a:p>
          <a:p>
            <a:pPr algn="ctr">
              <a:spcBef>
                <a:spcPct val="0"/>
              </a:spcBef>
            </a:pPr>
            <a:endParaRPr lang="de-DE" sz="2400">
              <a:solidFill>
                <a:schemeClr val="accent2"/>
              </a:solidFill>
              <a:latin typeface="DM Sans"/>
              <a:ea typeface="Open Sauce"/>
              <a:cs typeface="Open Sauce"/>
              <a:sym typeface="Open Sauce"/>
            </a:endParaRPr>
          </a:p>
          <a:p>
            <a:pPr algn="ctr">
              <a:spcBef>
                <a:spcPts val="1500"/>
              </a:spcBef>
            </a:pPr>
            <a:r>
              <a:rPr lang="de-DE" sz="2400">
                <a:solidFill>
                  <a:srgbClr val="545454"/>
                </a:solidFill>
                <a:latin typeface="DM Sans"/>
                <a:ea typeface="Open Sauce"/>
                <a:cs typeface="Open Sauce"/>
                <a:sym typeface="Open Sauce"/>
                <a:hlinkClick r:id="rId12"/>
              </a:rPr>
              <a:t>Ärzte, Therapeuten</a:t>
            </a:r>
            <a:r>
              <a:rPr lang="de-DE" sz="2400">
                <a:solidFill>
                  <a:srgbClr val="545454"/>
                </a:solidFill>
                <a:latin typeface="DM Sans"/>
                <a:ea typeface="Open Sauce"/>
                <a:cs typeface="Open Sauce"/>
                <a:sym typeface="Open Sauce"/>
              </a:rPr>
              <a:t>, </a:t>
            </a:r>
            <a:r>
              <a:rPr lang="de-DE" sz="2400">
                <a:solidFill>
                  <a:srgbClr val="545454"/>
                </a:solidFill>
                <a:latin typeface="DM Sans"/>
                <a:ea typeface="Open Sauce"/>
                <a:cs typeface="Open Sauce"/>
                <a:sym typeface="Open Sauce"/>
                <a:hlinkClick r:id="rId13"/>
              </a:rPr>
              <a:t>Selbsthilfegruppen</a:t>
            </a:r>
            <a:r>
              <a:rPr lang="de-DE" sz="2400">
                <a:solidFill>
                  <a:srgbClr val="545454"/>
                </a:solidFill>
                <a:latin typeface="DM Sans"/>
                <a:ea typeface="Open Sauce"/>
                <a:cs typeface="Open Sauce"/>
                <a:sym typeface="Open Sauce"/>
              </a:rPr>
              <a:t>,</a:t>
            </a:r>
            <a:br>
              <a:rPr lang="de-DE" sz="2400">
                <a:solidFill>
                  <a:srgbClr val="545454"/>
                </a:solidFill>
                <a:latin typeface="DM Sans"/>
                <a:ea typeface="Open Sauce"/>
                <a:cs typeface="Open Sauce"/>
                <a:sym typeface="Open Sauce"/>
              </a:rPr>
            </a:br>
            <a:r>
              <a:rPr lang="de-DE" sz="2400">
                <a:solidFill>
                  <a:srgbClr val="545454"/>
                </a:solidFill>
                <a:latin typeface="DM Sans"/>
                <a:ea typeface="Open Sauce"/>
                <a:cs typeface="Open Sauce"/>
                <a:sym typeface="Open Sauce"/>
                <a:hlinkClick r:id="rId14"/>
              </a:rPr>
              <a:t>Influencer</a:t>
            </a:r>
            <a:r>
              <a:rPr lang="de-DE" sz="2400">
                <a:solidFill>
                  <a:srgbClr val="545454"/>
                </a:solidFill>
                <a:latin typeface="DM Sans"/>
                <a:ea typeface="Open Sauce"/>
                <a:cs typeface="Open Sauce"/>
                <a:sym typeface="Open Sauce"/>
              </a:rPr>
              <a:t>, </a:t>
            </a:r>
            <a:r>
              <a:rPr lang="de-DE" sz="2400">
                <a:solidFill>
                  <a:srgbClr val="545454"/>
                </a:solidFill>
                <a:latin typeface="DM Sans"/>
                <a:ea typeface="Open Sauce"/>
                <a:cs typeface="Open Sauce"/>
                <a:sym typeface="Open Sauce"/>
                <a:hlinkClick r:id="rId12"/>
              </a:rPr>
              <a:t>Experten</a:t>
            </a:r>
            <a:endParaRPr lang="de-DE" sz="2400" noProof="0">
              <a:solidFill>
                <a:srgbClr val="545454"/>
              </a:solidFill>
              <a:latin typeface="DM Sans"/>
              <a:ea typeface="Open Sauce"/>
              <a:cs typeface="Open Sauce"/>
            </a:endParaRPr>
          </a:p>
        </p:txBody>
      </p:sp>
      <p:pic>
        <p:nvPicPr>
          <p:cNvPr id="56" name="Grafik 55">
            <a:extLst>
              <a:ext uri="{FF2B5EF4-FFF2-40B4-BE49-F238E27FC236}">
                <a16:creationId xmlns:a16="http://schemas.microsoft.com/office/drawing/2014/main" id="{A5A045EF-1DD7-7285-11A2-9CBAE2068FEF}"/>
              </a:ext>
            </a:extLst>
          </p:cNvPr>
          <p:cNvPicPr>
            <a:picLocks noChangeAspect="1"/>
          </p:cNvPicPr>
          <p:nvPr/>
        </p:nvPicPr>
        <p:blipFill>
          <a:blip r:embed="rId15"/>
          <a:stretch>
            <a:fillRect/>
          </a:stretch>
        </p:blipFill>
        <p:spPr>
          <a:xfrm>
            <a:off x="3040818" y="4036786"/>
            <a:ext cx="1080000" cy="1080000"/>
          </a:xfrm>
          <a:prstGeom prst="rect">
            <a:avLst/>
          </a:prstGeom>
        </p:spPr>
      </p:pic>
      <p:sp>
        <p:nvSpPr>
          <p:cNvPr id="59" name="Oval 58">
            <a:extLst>
              <a:ext uri="{FF2B5EF4-FFF2-40B4-BE49-F238E27FC236}">
                <a16:creationId xmlns:a16="http://schemas.microsoft.com/office/drawing/2014/main" id="{95A6D63E-00DE-2DBE-EDF4-D299C3D2043E}"/>
              </a:ext>
            </a:extLst>
          </p:cNvPr>
          <p:cNvSpPr/>
          <p:nvPr/>
        </p:nvSpPr>
        <p:spPr>
          <a:xfrm>
            <a:off x="10624446" y="4075288"/>
            <a:ext cx="900000" cy="900000"/>
          </a:xfrm>
          <a:prstGeom prst="ellipse">
            <a:avLst/>
          </a:prstGeom>
          <a:solidFill>
            <a:srgbClr val="5766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a:extLst>
              <a:ext uri="{FF2B5EF4-FFF2-40B4-BE49-F238E27FC236}">
                <a16:creationId xmlns:a16="http://schemas.microsoft.com/office/drawing/2014/main" id="{68100A3E-05B9-6C7E-3862-EED71FC68315}"/>
              </a:ext>
            </a:extLst>
          </p:cNvPr>
          <p:cNvSpPr>
            <a:spLocks noChangeAspect="1"/>
          </p:cNvSpPr>
          <p:nvPr/>
        </p:nvSpPr>
        <p:spPr>
          <a:xfrm>
            <a:off x="14356682" y="3949587"/>
            <a:ext cx="1094596" cy="10945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1" name="Grafik 60">
            <a:extLst>
              <a:ext uri="{FF2B5EF4-FFF2-40B4-BE49-F238E27FC236}">
                <a16:creationId xmlns:a16="http://schemas.microsoft.com/office/drawing/2014/main" id="{29423139-698F-D522-A248-105EF7026080}"/>
              </a:ext>
            </a:extLst>
          </p:cNvPr>
          <p:cNvPicPr>
            <a:picLocks noChangeAspect="1"/>
          </p:cNvPicPr>
          <p:nvPr/>
        </p:nvPicPr>
        <p:blipFill>
          <a:blip r:embed="rId16"/>
          <a:stretch>
            <a:fillRect/>
          </a:stretch>
        </p:blipFill>
        <p:spPr>
          <a:xfrm>
            <a:off x="10534446" y="3929591"/>
            <a:ext cx="1080000" cy="1080000"/>
          </a:xfrm>
          <a:prstGeom prst="rect">
            <a:avLst/>
          </a:prstGeom>
        </p:spPr>
      </p:pic>
      <p:sp>
        <p:nvSpPr>
          <p:cNvPr id="65" name="TextBox 22">
            <a:extLst>
              <a:ext uri="{FF2B5EF4-FFF2-40B4-BE49-F238E27FC236}">
                <a16:creationId xmlns:a16="http://schemas.microsoft.com/office/drawing/2014/main" id="{BD238942-B3F6-AE9B-6337-E3D28E8CF17F}"/>
              </a:ext>
            </a:extLst>
          </p:cNvPr>
          <p:cNvSpPr txBox="1"/>
          <p:nvPr/>
        </p:nvSpPr>
        <p:spPr>
          <a:xfrm>
            <a:off x="6817541" y="2605017"/>
            <a:ext cx="4854178" cy="1315745"/>
          </a:xfrm>
          <a:prstGeom prst="rect">
            <a:avLst/>
          </a:prstGeom>
        </p:spPr>
        <p:txBody>
          <a:bodyPr wrap="square" lIns="0" tIns="0" rIns="0" bIns="0" rtlCol="0" anchor="t">
            <a:spAutoFit/>
          </a:bodyPr>
          <a:lstStyle/>
          <a:p>
            <a:pPr algn="ctr">
              <a:lnSpc>
                <a:spcPts val="4479"/>
              </a:lnSpc>
              <a:spcBef>
                <a:spcPct val="0"/>
              </a:spcBef>
            </a:pPr>
            <a:r>
              <a:rPr lang="de-DE" sz="5400" b="1" noProof="0">
                <a:solidFill>
                  <a:schemeClr val="bg1"/>
                </a:solidFill>
                <a:latin typeface="DM Sans"/>
                <a:ea typeface="Open Sauce"/>
                <a:cs typeface="Open Sauce"/>
                <a:sym typeface="Open Sauce"/>
              </a:rPr>
              <a:t>&gt;</a:t>
            </a:r>
            <a:r>
              <a:rPr lang="de-DE" sz="5400" b="1">
                <a:solidFill>
                  <a:schemeClr val="bg1"/>
                </a:solidFill>
                <a:latin typeface="DM Sans"/>
                <a:ea typeface="Open Sauce"/>
                <a:cs typeface="Open Sauce"/>
                <a:sym typeface="Open Sauce"/>
              </a:rPr>
              <a:t>1.5</a:t>
            </a:r>
            <a:r>
              <a:rPr lang="de-DE" sz="5400" b="1" noProof="0">
                <a:solidFill>
                  <a:schemeClr val="bg1"/>
                </a:solidFill>
                <a:latin typeface="DM Sans"/>
                <a:ea typeface="Open Sauce"/>
                <a:cs typeface="Open Sauce"/>
                <a:sym typeface="Open Sauce"/>
              </a:rPr>
              <a:t> </a:t>
            </a:r>
            <a:r>
              <a:rPr lang="de-DE" sz="5400" b="1">
                <a:solidFill>
                  <a:schemeClr val="bg1"/>
                </a:solidFill>
                <a:latin typeface="DM Sans"/>
                <a:ea typeface="Open Sauce"/>
                <a:cs typeface="Open Sauce"/>
                <a:sym typeface="Open Sauce"/>
              </a:rPr>
              <a:t>Mio.</a:t>
            </a:r>
            <a:endParaRPr lang="de-DE" sz="5400" b="1" noProof="0">
              <a:solidFill>
                <a:schemeClr val="bg1"/>
              </a:solidFill>
              <a:latin typeface="DM Sans"/>
              <a:ea typeface="Open Sauce"/>
              <a:cs typeface="Open Sauce"/>
            </a:endParaRPr>
          </a:p>
          <a:p>
            <a:pPr algn="ctr">
              <a:spcBef>
                <a:spcPct val="0"/>
              </a:spcBef>
            </a:pPr>
            <a:r>
              <a:rPr lang="de-DE" sz="2400" noProof="0">
                <a:solidFill>
                  <a:schemeClr val="bg1"/>
                </a:solidFill>
                <a:latin typeface="DM Sans"/>
                <a:ea typeface="Open Sauce"/>
                <a:cs typeface="Open Sauce"/>
                <a:sym typeface="Open Sauce"/>
              </a:rPr>
              <a:t>Social Media</a:t>
            </a:r>
            <a:r>
              <a:rPr lang="de-DE" sz="2400">
                <a:solidFill>
                  <a:schemeClr val="bg1"/>
                </a:solidFill>
                <a:latin typeface="DM Sans"/>
                <a:ea typeface="Open Sauce"/>
                <a:cs typeface="Open Sauce"/>
                <a:sym typeface="Open Sauce"/>
              </a:rPr>
              <a:t> </a:t>
            </a:r>
            <a:br>
              <a:rPr lang="de-DE" sz="2400">
                <a:solidFill>
                  <a:schemeClr val="bg1"/>
                </a:solidFill>
                <a:latin typeface="DM Sans"/>
                <a:ea typeface="Open Sauce"/>
                <a:cs typeface="Open Sauce"/>
                <a:sym typeface="Open Sauce"/>
              </a:rPr>
            </a:br>
            <a:r>
              <a:rPr lang="de-DE" sz="2400">
                <a:solidFill>
                  <a:schemeClr val="bg1"/>
                </a:solidFill>
                <a:latin typeface="DM Sans"/>
                <a:ea typeface="Open Sauce"/>
                <a:cs typeface="Open Sauce"/>
                <a:sym typeface="Open Sauce"/>
              </a:rPr>
              <a:t>Reichweite p.a.</a:t>
            </a:r>
            <a:endParaRPr lang="de-DE" sz="2400" noProof="0">
              <a:solidFill>
                <a:srgbClr val="545454"/>
              </a:solidFill>
              <a:latin typeface="DM Sans"/>
              <a:ea typeface="Open Sauce"/>
              <a:cs typeface="Open Sauce"/>
            </a:endParaRPr>
          </a:p>
        </p:txBody>
      </p:sp>
      <p:sp>
        <p:nvSpPr>
          <p:cNvPr id="66" name="Oval 65">
            <a:extLst>
              <a:ext uri="{FF2B5EF4-FFF2-40B4-BE49-F238E27FC236}">
                <a16:creationId xmlns:a16="http://schemas.microsoft.com/office/drawing/2014/main" id="{B5119B60-0FAF-8B18-F98E-E9CBDA3F00A6}"/>
              </a:ext>
            </a:extLst>
          </p:cNvPr>
          <p:cNvSpPr/>
          <p:nvPr/>
        </p:nvSpPr>
        <p:spPr>
          <a:xfrm>
            <a:off x="6835232" y="3956124"/>
            <a:ext cx="1080000" cy="108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0">
              <a:solidFill>
                <a:srgbClr val="57666C"/>
              </a:solidFill>
            </a:endParaRPr>
          </a:p>
        </p:txBody>
      </p:sp>
      <p:sp>
        <p:nvSpPr>
          <p:cNvPr id="67" name="Textfeld 66">
            <a:extLst>
              <a:ext uri="{FF2B5EF4-FFF2-40B4-BE49-F238E27FC236}">
                <a16:creationId xmlns:a16="http://schemas.microsoft.com/office/drawing/2014/main" id="{FA934D58-A904-26D6-2686-8F6786D62AEA}"/>
              </a:ext>
            </a:extLst>
          </p:cNvPr>
          <p:cNvSpPr txBox="1"/>
          <p:nvPr/>
        </p:nvSpPr>
        <p:spPr>
          <a:xfrm>
            <a:off x="7004734" y="4001220"/>
            <a:ext cx="1494469" cy="1015663"/>
          </a:xfrm>
          <a:prstGeom prst="rect">
            <a:avLst/>
          </a:prstGeom>
          <a:noFill/>
        </p:spPr>
        <p:txBody>
          <a:bodyPr wrap="square" rtlCol="0">
            <a:spAutoFit/>
          </a:bodyPr>
          <a:lstStyle/>
          <a:p>
            <a:r>
              <a:rPr lang="de-DE" sz="6000">
                <a:solidFill>
                  <a:srgbClr val="57666C"/>
                </a:solidFill>
                <a:latin typeface="DM Sans" pitchFamily="2" charset="77"/>
              </a:rPr>
              <a:t>#</a:t>
            </a:r>
          </a:p>
        </p:txBody>
      </p:sp>
      <p:pic>
        <p:nvPicPr>
          <p:cNvPr id="8" name="Grafik 7" descr="Fahrrad mit Personen mit einfarbiger Füllung">
            <a:extLst>
              <a:ext uri="{FF2B5EF4-FFF2-40B4-BE49-F238E27FC236}">
                <a16:creationId xmlns:a16="http://schemas.microsoft.com/office/drawing/2014/main" id="{D3B8FBD6-C87C-C729-607E-5EF9897C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433016" y="3985651"/>
            <a:ext cx="967879" cy="967879"/>
          </a:xfrm>
          <a:prstGeom prst="rect">
            <a:avLst/>
          </a:prstGeom>
        </p:spPr>
      </p:pic>
    </p:spTree>
    <p:extLst>
      <p:ext uri="{BB962C8B-B14F-4D97-AF65-F5344CB8AC3E}">
        <p14:creationId xmlns:p14="http://schemas.microsoft.com/office/powerpoint/2010/main" val="1382254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66399" y="2644284"/>
            <a:ext cx="2499216" cy="249921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06" r="-24906"/>
              </a:stretch>
            </a:blipFill>
          </p:spPr>
          <p:txBody>
            <a:bodyPr/>
            <a:lstStyle/>
            <a:p>
              <a:endParaRPr lang="de-DE"/>
            </a:p>
          </p:txBody>
        </p:sp>
      </p:grpSp>
      <p:grpSp>
        <p:nvGrpSpPr>
          <p:cNvPr id="6" name="Group 6"/>
          <p:cNvGrpSpPr/>
          <p:nvPr/>
        </p:nvGrpSpPr>
        <p:grpSpPr>
          <a:xfrm>
            <a:off x="3916108" y="2644284"/>
            <a:ext cx="2499216" cy="249921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de-DE"/>
            </a:p>
          </p:txBody>
        </p:sp>
      </p:grpSp>
      <p:grpSp>
        <p:nvGrpSpPr>
          <p:cNvPr id="8" name="Group 8"/>
          <p:cNvGrpSpPr/>
          <p:nvPr/>
        </p:nvGrpSpPr>
        <p:grpSpPr>
          <a:xfrm>
            <a:off x="12156705" y="2660123"/>
            <a:ext cx="2499216" cy="24992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327" r="-26647" b="-18320"/>
              </a:stretch>
            </a:blipFill>
          </p:spPr>
          <p:txBody>
            <a:bodyPr/>
            <a:lstStyle/>
            <a:p>
              <a:endParaRPr lang="de-DE"/>
            </a:p>
          </p:txBody>
        </p:sp>
      </p:grpSp>
      <p:grpSp>
        <p:nvGrpSpPr>
          <p:cNvPr id="10" name="Group 10"/>
          <p:cNvGrpSpPr/>
          <p:nvPr/>
        </p:nvGrpSpPr>
        <p:grpSpPr>
          <a:xfrm>
            <a:off x="9409839" y="2644284"/>
            <a:ext cx="2499216" cy="24992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de-DE"/>
            </a:p>
          </p:txBody>
        </p:sp>
      </p:grpSp>
      <p:grpSp>
        <p:nvGrpSpPr>
          <p:cNvPr id="12" name="Group 12"/>
          <p:cNvGrpSpPr/>
          <p:nvPr/>
        </p:nvGrpSpPr>
        <p:grpSpPr>
          <a:xfrm>
            <a:off x="14929557" y="6200762"/>
            <a:ext cx="2499216" cy="249921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de-DE"/>
            </a:p>
          </p:txBody>
        </p:sp>
      </p:grpSp>
      <p:grpSp>
        <p:nvGrpSpPr>
          <p:cNvPr id="14" name="Group 14"/>
          <p:cNvGrpSpPr/>
          <p:nvPr/>
        </p:nvGrpSpPr>
        <p:grpSpPr>
          <a:xfrm>
            <a:off x="14903571" y="2644284"/>
            <a:ext cx="2499216" cy="249921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txBody>
            <a:bodyPr/>
            <a:lstStyle/>
            <a:p>
              <a:endParaRPr lang="de-DE"/>
            </a:p>
          </p:txBody>
        </p:sp>
      </p:grpSp>
      <p:grpSp>
        <p:nvGrpSpPr>
          <p:cNvPr id="16" name="Group 16"/>
          <p:cNvGrpSpPr/>
          <p:nvPr/>
        </p:nvGrpSpPr>
        <p:grpSpPr>
          <a:xfrm>
            <a:off x="6662974" y="2640820"/>
            <a:ext cx="2499216" cy="24992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txBody>
            <a:bodyPr/>
            <a:lstStyle/>
            <a:p>
              <a:endParaRPr lang="de-DE"/>
            </a:p>
          </p:txBody>
        </p:sp>
      </p:grpSp>
      <p:grpSp>
        <p:nvGrpSpPr>
          <p:cNvPr id="18" name="Group 18"/>
          <p:cNvGrpSpPr/>
          <p:nvPr/>
        </p:nvGrpSpPr>
        <p:grpSpPr>
          <a:xfrm>
            <a:off x="3916108" y="6176517"/>
            <a:ext cx="2499216" cy="249921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de-DE"/>
            </a:p>
          </p:txBody>
        </p:sp>
      </p:grpSp>
      <p:grpSp>
        <p:nvGrpSpPr>
          <p:cNvPr id="20" name="Group 20"/>
          <p:cNvGrpSpPr/>
          <p:nvPr/>
        </p:nvGrpSpPr>
        <p:grpSpPr>
          <a:xfrm>
            <a:off x="6662974" y="6176517"/>
            <a:ext cx="2499216" cy="24992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txBody>
            <a:bodyPr/>
            <a:lstStyle/>
            <a:p>
              <a:endParaRPr lang="de-DE"/>
            </a:p>
          </p:txBody>
        </p:sp>
      </p:grpSp>
      <p:grpSp>
        <p:nvGrpSpPr>
          <p:cNvPr id="22" name="Group 22"/>
          <p:cNvGrpSpPr/>
          <p:nvPr/>
        </p:nvGrpSpPr>
        <p:grpSpPr>
          <a:xfrm>
            <a:off x="9409839" y="6176517"/>
            <a:ext cx="2499216" cy="24992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de-DE"/>
            </a:p>
          </p:txBody>
        </p:sp>
      </p:grpSp>
      <p:grpSp>
        <p:nvGrpSpPr>
          <p:cNvPr id="24" name="Group 24"/>
          <p:cNvGrpSpPr/>
          <p:nvPr/>
        </p:nvGrpSpPr>
        <p:grpSpPr>
          <a:xfrm>
            <a:off x="12156705" y="6176517"/>
            <a:ext cx="2499216" cy="249921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t="-6406" b="-6406"/>
              </a:stretch>
            </a:blipFill>
          </p:spPr>
          <p:txBody>
            <a:bodyPr/>
            <a:lstStyle/>
            <a:p>
              <a:endParaRPr lang="de-DE"/>
            </a:p>
          </p:txBody>
        </p:sp>
      </p:grpSp>
      <p:grpSp>
        <p:nvGrpSpPr>
          <p:cNvPr id="26" name="Group 26"/>
          <p:cNvGrpSpPr/>
          <p:nvPr/>
        </p:nvGrpSpPr>
        <p:grpSpPr>
          <a:xfrm>
            <a:off x="1132863" y="6176517"/>
            <a:ext cx="2499216" cy="249921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8651" r="-8651"/>
              </a:stretch>
            </a:blipFill>
          </p:spPr>
          <p:txBody>
            <a:bodyPr/>
            <a:lstStyle/>
            <a:p>
              <a:endParaRPr lang="de-DE"/>
            </a:p>
          </p:txBody>
        </p:sp>
      </p:grpSp>
      <p:sp>
        <p:nvSpPr>
          <p:cNvPr id="30" name="TextBox 30"/>
          <p:cNvSpPr txBox="1"/>
          <p:nvPr/>
        </p:nvSpPr>
        <p:spPr>
          <a:xfrm>
            <a:off x="1617025" y="5237349"/>
            <a:ext cx="1434147"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Dr. Aries</a:t>
            </a:r>
          </a:p>
          <a:p>
            <a:pPr algn="ctr">
              <a:lnSpc>
                <a:spcPts val="2239"/>
              </a:lnSpc>
              <a:spcBef>
                <a:spcPct val="0"/>
              </a:spcBef>
            </a:pPr>
            <a:r>
              <a:rPr lang="en-US" sz="1599">
                <a:solidFill>
                  <a:srgbClr val="000000"/>
                </a:solidFill>
                <a:latin typeface="Open Sauce"/>
                <a:ea typeface="Open Sauce"/>
                <a:cs typeface="Open Sauce"/>
                <a:sym typeface="Open Sauce"/>
              </a:rPr>
              <a:t>Rheumatologe</a:t>
            </a:r>
          </a:p>
        </p:txBody>
      </p:sp>
      <p:sp>
        <p:nvSpPr>
          <p:cNvPr id="31" name="TextBox 31"/>
          <p:cNvSpPr txBox="1"/>
          <p:nvPr/>
        </p:nvSpPr>
        <p:spPr>
          <a:xfrm>
            <a:off x="4557703" y="5237349"/>
            <a:ext cx="1434147" cy="547842"/>
          </a:xfrm>
          <a:prstGeom prst="rect">
            <a:avLst/>
          </a:prstGeom>
        </p:spPr>
        <p:txBody>
          <a:bodyPr wrap="square"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Dr. Tatsis</a:t>
            </a:r>
          </a:p>
          <a:p>
            <a:pPr algn="ctr">
              <a:lnSpc>
                <a:spcPts val="2239"/>
              </a:lnSpc>
              <a:spcBef>
                <a:spcPct val="0"/>
              </a:spcBef>
            </a:pPr>
            <a:r>
              <a:rPr lang="en-US" sz="1599">
                <a:solidFill>
                  <a:srgbClr val="000000"/>
                </a:solidFill>
                <a:latin typeface="Open Sauce"/>
                <a:ea typeface="Open Sauce"/>
                <a:cs typeface="Open Sauce"/>
                <a:sym typeface="Open Sauce"/>
              </a:rPr>
              <a:t>Rheumatologin</a:t>
            </a:r>
          </a:p>
        </p:txBody>
      </p:sp>
      <p:sp>
        <p:nvSpPr>
          <p:cNvPr id="32" name="TextBox 32"/>
          <p:cNvSpPr txBox="1"/>
          <p:nvPr/>
        </p:nvSpPr>
        <p:spPr>
          <a:xfrm>
            <a:off x="15282197" y="8980532"/>
            <a:ext cx="1741964" cy="549910"/>
          </a:xfrm>
          <a:prstGeom prst="rect">
            <a:avLst/>
          </a:prstGeom>
        </p:spPr>
        <p:txBody>
          <a:bodyPr lIns="0" tIns="0" rIns="0" bIns="0" rtlCol="0" anchor="t">
            <a:spAutoFit/>
          </a:bodyPr>
          <a:lstStyle/>
          <a:p>
            <a:pPr algn="ctr">
              <a:lnSpc>
                <a:spcPts val="2239"/>
              </a:lnSpc>
            </a:pPr>
            <a:r>
              <a:rPr lang="en-US" sz="1550">
                <a:solidFill>
                  <a:srgbClr val="000000"/>
                </a:solidFill>
                <a:latin typeface="Open Sauce"/>
                <a:ea typeface="Open Sauce"/>
                <a:cs typeface="Open Sauce"/>
                <a:sym typeface="Open Sauce"/>
              </a:rPr>
              <a:t>Dr. Knop</a:t>
            </a:r>
            <a:endParaRPr lang="en-US" sz="1599">
              <a:solidFill>
                <a:srgbClr val="000000"/>
              </a:solidFill>
              <a:latin typeface="Open Sauce"/>
              <a:ea typeface="Open Sauce"/>
              <a:cs typeface="Open Sauce"/>
              <a:sym typeface="Open Sauce"/>
            </a:endParaRPr>
          </a:p>
          <a:p>
            <a:pPr algn="ctr">
              <a:lnSpc>
                <a:spcPts val="2239"/>
              </a:lnSpc>
              <a:spcBef>
                <a:spcPct val="0"/>
              </a:spcBef>
            </a:pPr>
            <a:r>
              <a:rPr lang="en-US" sz="1599">
                <a:solidFill>
                  <a:srgbClr val="000000"/>
                </a:solidFill>
                <a:latin typeface="Open Sauce"/>
                <a:ea typeface="Open Sauce"/>
                <a:cs typeface="Open Sauce"/>
                <a:sym typeface="Open Sauce"/>
              </a:rPr>
              <a:t>Neurologe</a:t>
            </a:r>
          </a:p>
        </p:txBody>
      </p:sp>
      <p:sp>
        <p:nvSpPr>
          <p:cNvPr id="33" name="TextBox 33"/>
          <p:cNvSpPr txBox="1"/>
          <p:nvPr/>
        </p:nvSpPr>
        <p:spPr>
          <a:xfrm>
            <a:off x="9788465" y="5237349"/>
            <a:ext cx="1741964"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Dr. Huber</a:t>
            </a:r>
          </a:p>
          <a:p>
            <a:pPr algn="ctr">
              <a:lnSpc>
                <a:spcPts val="2239"/>
              </a:lnSpc>
              <a:spcBef>
                <a:spcPct val="0"/>
              </a:spcBef>
            </a:pPr>
            <a:r>
              <a:rPr lang="en-US" sz="1599">
                <a:solidFill>
                  <a:srgbClr val="000000"/>
                </a:solidFill>
                <a:latin typeface="Open Sauce"/>
                <a:ea typeface="Open Sauce"/>
                <a:cs typeface="Open Sauce"/>
                <a:sym typeface="Open Sauce"/>
              </a:rPr>
              <a:t>Gastroenterologe</a:t>
            </a:r>
          </a:p>
        </p:txBody>
      </p:sp>
      <p:sp>
        <p:nvSpPr>
          <p:cNvPr id="34" name="TextBox 34"/>
          <p:cNvSpPr txBox="1"/>
          <p:nvPr/>
        </p:nvSpPr>
        <p:spPr>
          <a:xfrm>
            <a:off x="12891248" y="5237613"/>
            <a:ext cx="1741964" cy="547842"/>
          </a:xfrm>
          <a:prstGeom prst="rect">
            <a:avLst/>
          </a:prstGeom>
        </p:spPr>
        <p:txBody>
          <a:bodyPr wrap="square"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Dr. Holzhüter</a:t>
            </a:r>
          </a:p>
          <a:p>
            <a:pPr algn="ctr">
              <a:lnSpc>
                <a:spcPts val="2239"/>
              </a:lnSpc>
              <a:spcBef>
                <a:spcPct val="0"/>
              </a:spcBef>
            </a:pPr>
            <a:r>
              <a:rPr lang="en-US" sz="1599">
                <a:solidFill>
                  <a:srgbClr val="000000"/>
                </a:solidFill>
                <a:latin typeface="Open Sauce"/>
                <a:ea typeface="Open Sauce"/>
                <a:cs typeface="Open Sauce"/>
                <a:sym typeface="Open Sauce"/>
              </a:rPr>
              <a:t>Gastroenterologe</a:t>
            </a:r>
          </a:p>
        </p:txBody>
      </p:sp>
      <p:sp>
        <p:nvSpPr>
          <p:cNvPr id="35" name="TextBox 35"/>
          <p:cNvSpPr txBox="1"/>
          <p:nvPr/>
        </p:nvSpPr>
        <p:spPr>
          <a:xfrm>
            <a:off x="15161895" y="5237349"/>
            <a:ext cx="2034540"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Dipl.-Psych Niewisch</a:t>
            </a:r>
          </a:p>
          <a:p>
            <a:pPr algn="ctr">
              <a:lnSpc>
                <a:spcPts val="2239"/>
              </a:lnSpc>
              <a:spcBef>
                <a:spcPct val="0"/>
              </a:spcBef>
            </a:pPr>
            <a:r>
              <a:rPr lang="en-US" sz="1599">
                <a:solidFill>
                  <a:srgbClr val="000000"/>
                </a:solidFill>
                <a:latin typeface="Open Sauce"/>
                <a:ea typeface="Open Sauce"/>
                <a:cs typeface="Open Sauce"/>
                <a:sym typeface="Open Sauce"/>
              </a:rPr>
              <a:t>Psychologe</a:t>
            </a:r>
          </a:p>
        </p:txBody>
      </p:sp>
      <p:sp>
        <p:nvSpPr>
          <p:cNvPr id="36" name="TextBox 36"/>
          <p:cNvSpPr txBox="1"/>
          <p:nvPr/>
        </p:nvSpPr>
        <p:spPr>
          <a:xfrm>
            <a:off x="7177807" y="5237349"/>
            <a:ext cx="1469549"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Dr. Mucke</a:t>
            </a:r>
          </a:p>
          <a:p>
            <a:pPr algn="ctr">
              <a:lnSpc>
                <a:spcPts val="2239"/>
              </a:lnSpc>
              <a:spcBef>
                <a:spcPct val="0"/>
              </a:spcBef>
            </a:pPr>
            <a:r>
              <a:rPr lang="en-US" sz="1599">
                <a:solidFill>
                  <a:srgbClr val="000000"/>
                </a:solidFill>
                <a:latin typeface="Open Sauce"/>
                <a:ea typeface="Open Sauce"/>
                <a:cs typeface="Open Sauce"/>
                <a:sym typeface="Open Sauce"/>
              </a:rPr>
              <a:t>Rheumatologin</a:t>
            </a:r>
          </a:p>
        </p:txBody>
      </p:sp>
      <p:sp>
        <p:nvSpPr>
          <p:cNvPr id="37" name="TextBox 37"/>
          <p:cNvSpPr txBox="1"/>
          <p:nvPr/>
        </p:nvSpPr>
        <p:spPr>
          <a:xfrm>
            <a:off x="4386809" y="8964295"/>
            <a:ext cx="1557814"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Prof. Dr. Gerdes</a:t>
            </a:r>
          </a:p>
          <a:p>
            <a:pPr algn="ctr">
              <a:lnSpc>
                <a:spcPts val="2239"/>
              </a:lnSpc>
              <a:spcBef>
                <a:spcPct val="0"/>
              </a:spcBef>
            </a:pPr>
            <a:r>
              <a:rPr lang="en-US" sz="1599">
                <a:solidFill>
                  <a:srgbClr val="000000"/>
                </a:solidFill>
                <a:latin typeface="Open Sauce"/>
                <a:ea typeface="Open Sauce"/>
                <a:cs typeface="Open Sauce"/>
                <a:sym typeface="Open Sauce"/>
              </a:rPr>
              <a:t>Dermatologe</a:t>
            </a:r>
          </a:p>
        </p:txBody>
      </p:sp>
      <p:sp>
        <p:nvSpPr>
          <p:cNvPr id="38" name="TextBox 38"/>
          <p:cNvSpPr txBox="1"/>
          <p:nvPr/>
        </p:nvSpPr>
        <p:spPr>
          <a:xfrm>
            <a:off x="6940025" y="8980532"/>
            <a:ext cx="1732756"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Prof. Dr. Mrowietz</a:t>
            </a:r>
          </a:p>
          <a:p>
            <a:pPr algn="ctr">
              <a:lnSpc>
                <a:spcPts val="2239"/>
              </a:lnSpc>
              <a:spcBef>
                <a:spcPct val="0"/>
              </a:spcBef>
            </a:pPr>
            <a:r>
              <a:rPr lang="en-US" sz="1599">
                <a:solidFill>
                  <a:srgbClr val="000000"/>
                </a:solidFill>
                <a:latin typeface="Open Sauce"/>
                <a:ea typeface="Open Sauce"/>
                <a:cs typeface="Open Sauce"/>
                <a:sym typeface="Open Sauce"/>
              </a:rPr>
              <a:t>Dermatologe</a:t>
            </a:r>
          </a:p>
        </p:txBody>
      </p:sp>
      <p:sp>
        <p:nvSpPr>
          <p:cNvPr id="39" name="TextBox 39"/>
          <p:cNvSpPr txBox="1"/>
          <p:nvPr/>
        </p:nvSpPr>
        <p:spPr>
          <a:xfrm>
            <a:off x="9997856" y="8983996"/>
            <a:ext cx="1323181"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Dr. Jungclaus</a:t>
            </a:r>
          </a:p>
          <a:p>
            <a:pPr algn="ctr">
              <a:lnSpc>
                <a:spcPts val="2239"/>
              </a:lnSpc>
              <a:spcBef>
                <a:spcPct val="0"/>
              </a:spcBef>
            </a:pPr>
            <a:r>
              <a:rPr lang="en-US" sz="1599">
                <a:solidFill>
                  <a:srgbClr val="000000"/>
                </a:solidFill>
                <a:latin typeface="Open Sauce"/>
                <a:ea typeface="Open Sauce"/>
                <a:cs typeface="Open Sauce"/>
                <a:sym typeface="Open Sauce"/>
              </a:rPr>
              <a:t>Dermatologin</a:t>
            </a:r>
          </a:p>
        </p:txBody>
      </p:sp>
      <p:sp>
        <p:nvSpPr>
          <p:cNvPr id="40" name="TextBox 40"/>
          <p:cNvSpPr txBox="1"/>
          <p:nvPr/>
        </p:nvSpPr>
        <p:spPr>
          <a:xfrm>
            <a:off x="12718210" y="8980532"/>
            <a:ext cx="1376204"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Prof. Dr. Reich</a:t>
            </a:r>
          </a:p>
          <a:p>
            <a:pPr algn="ctr">
              <a:lnSpc>
                <a:spcPts val="2239"/>
              </a:lnSpc>
              <a:spcBef>
                <a:spcPct val="0"/>
              </a:spcBef>
            </a:pPr>
            <a:r>
              <a:rPr lang="en-US" sz="1599">
                <a:solidFill>
                  <a:srgbClr val="000000"/>
                </a:solidFill>
                <a:latin typeface="Open Sauce"/>
                <a:ea typeface="Open Sauce"/>
                <a:cs typeface="Open Sauce"/>
                <a:sym typeface="Open Sauce"/>
              </a:rPr>
              <a:t>Dermatologe</a:t>
            </a:r>
          </a:p>
        </p:txBody>
      </p:sp>
      <p:sp>
        <p:nvSpPr>
          <p:cNvPr id="41" name="TextBox 41"/>
          <p:cNvSpPr txBox="1"/>
          <p:nvPr/>
        </p:nvSpPr>
        <p:spPr>
          <a:xfrm>
            <a:off x="1573679" y="8964295"/>
            <a:ext cx="1684655"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Prof. Dr. Augustin</a:t>
            </a:r>
          </a:p>
          <a:p>
            <a:pPr algn="ctr">
              <a:lnSpc>
                <a:spcPts val="2239"/>
              </a:lnSpc>
              <a:spcBef>
                <a:spcPct val="0"/>
              </a:spcBef>
            </a:pPr>
            <a:r>
              <a:rPr lang="en-US" sz="1599">
                <a:solidFill>
                  <a:srgbClr val="000000"/>
                </a:solidFill>
                <a:latin typeface="Open Sauce"/>
                <a:ea typeface="Open Sauce"/>
                <a:cs typeface="Open Sauce"/>
                <a:sym typeface="Open Sauce"/>
              </a:rPr>
              <a:t>Dermatologe</a:t>
            </a:r>
          </a:p>
        </p:txBody>
      </p:sp>
      <p:sp>
        <p:nvSpPr>
          <p:cNvPr id="42" name="Titel 41">
            <a:extLst>
              <a:ext uri="{FF2B5EF4-FFF2-40B4-BE49-F238E27FC236}">
                <a16:creationId xmlns:a16="http://schemas.microsoft.com/office/drawing/2014/main" id="{0F5F1A59-960A-B324-3D3B-43F5F71223B2}"/>
              </a:ext>
            </a:extLst>
          </p:cNvPr>
          <p:cNvSpPr>
            <a:spLocks noGrp="1"/>
          </p:cNvSpPr>
          <p:nvPr>
            <p:ph type="title"/>
          </p:nvPr>
        </p:nvSpPr>
        <p:spPr/>
        <p:txBody>
          <a:bodyPr/>
          <a:lstStyle/>
          <a:p>
            <a:r>
              <a:rPr lang="de-DE"/>
              <a:t>Einige unserer Experten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66399" y="2644284"/>
            <a:ext cx="2499216" cy="249921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4972" t="-41791" r="-13989" b="-52004"/>
              </a:stretch>
            </a:blipFill>
          </p:spPr>
          <p:txBody>
            <a:bodyPr/>
            <a:lstStyle/>
            <a:p>
              <a:endParaRPr lang="de-DE"/>
            </a:p>
          </p:txBody>
        </p:sp>
      </p:grpSp>
      <p:grpSp>
        <p:nvGrpSpPr>
          <p:cNvPr id="6" name="Group 6"/>
          <p:cNvGrpSpPr/>
          <p:nvPr/>
        </p:nvGrpSpPr>
        <p:grpSpPr>
          <a:xfrm>
            <a:off x="3916108" y="2644284"/>
            <a:ext cx="2499216" cy="249921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046" b="-25046"/>
              </a:stretch>
            </a:blipFill>
          </p:spPr>
          <p:txBody>
            <a:bodyPr/>
            <a:lstStyle/>
            <a:p>
              <a:endParaRPr lang="de-DE"/>
            </a:p>
          </p:txBody>
        </p:sp>
      </p:grpSp>
      <p:grpSp>
        <p:nvGrpSpPr>
          <p:cNvPr id="8" name="Group 8"/>
          <p:cNvGrpSpPr/>
          <p:nvPr/>
        </p:nvGrpSpPr>
        <p:grpSpPr>
          <a:xfrm>
            <a:off x="6662974" y="2644284"/>
            <a:ext cx="2499216" cy="24992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9990" t="-26087" r="-42567" b="-3330"/>
              </a:stretch>
            </a:blipFill>
          </p:spPr>
          <p:txBody>
            <a:bodyPr/>
            <a:lstStyle/>
            <a:p>
              <a:endParaRPr lang="de-DE"/>
            </a:p>
          </p:txBody>
        </p:sp>
      </p:grpSp>
      <p:grpSp>
        <p:nvGrpSpPr>
          <p:cNvPr id="10" name="Group 10"/>
          <p:cNvGrpSpPr/>
          <p:nvPr/>
        </p:nvGrpSpPr>
        <p:grpSpPr>
          <a:xfrm>
            <a:off x="9409839" y="2644284"/>
            <a:ext cx="2499216" cy="24992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02592" t="-9992" r="-170543" b="-263143"/>
              </a:stretch>
            </a:blipFill>
          </p:spPr>
          <p:txBody>
            <a:bodyPr/>
            <a:lstStyle/>
            <a:p>
              <a:endParaRPr lang="de-DE"/>
            </a:p>
          </p:txBody>
        </p:sp>
      </p:grpSp>
      <p:grpSp>
        <p:nvGrpSpPr>
          <p:cNvPr id="12" name="Group 12"/>
          <p:cNvGrpSpPr/>
          <p:nvPr/>
        </p:nvGrpSpPr>
        <p:grpSpPr>
          <a:xfrm>
            <a:off x="12156705" y="2644284"/>
            <a:ext cx="2499216" cy="249921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6666" b="-16666"/>
              </a:stretch>
            </a:blipFill>
          </p:spPr>
          <p:txBody>
            <a:bodyPr/>
            <a:lstStyle/>
            <a:p>
              <a:endParaRPr lang="de-DE"/>
            </a:p>
          </p:txBody>
        </p:sp>
      </p:grpSp>
      <p:grpSp>
        <p:nvGrpSpPr>
          <p:cNvPr id="14" name="Group 14"/>
          <p:cNvGrpSpPr/>
          <p:nvPr/>
        </p:nvGrpSpPr>
        <p:grpSpPr>
          <a:xfrm>
            <a:off x="14903571" y="2644284"/>
            <a:ext cx="2499216" cy="249921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1998" b="-31334"/>
              </a:stretch>
            </a:blipFill>
          </p:spPr>
          <p:txBody>
            <a:bodyPr/>
            <a:lstStyle/>
            <a:p>
              <a:endParaRPr lang="de-DE"/>
            </a:p>
          </p:txBody>
        </p:sp>
      </p:grpSp>
      <p:grpSp>
        <p:nvGrpSpPr>
          <p:cNvPr id="16" name="Group 16"/>
          <p:cNvGrpSpPr/>
          <p:nvPr/>
        </p:nvGrpSpPr>
        <p:grpSpPr>
          <a:xfrm>
            <a:off x="1166399" y="6176517"/>
            <a:ext cx="2499216" cy="24992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32825" t="-43700" r="-4663" b="-62662"/>
              </a:stretch>
            </a:blipFill>
          </p:spPr>
          <p:txBody>
            <a:bodyPr/>
            <a:lstStyle/>
            <a:p>
              <a:endParaRPr lang="de-DE"/>
            </a:p>
          </p:txBody>
        </p:sp>
      </p:grpSp>
      <p:grpSp>
        <p:nvGrpSpPr>
          <p:cNvPr id="18" name="Group 18"/>
          <p:cNvGrpSpPr/>
          <p:nvPr/>
        </p:nvGrpSpPr>
        <p:grpSpPr>
          <a:xfrm>
            <a:off x="3916108" y="6176517"/>
            <a:ext cx="2499216" cy="249921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86760" r="-54359" b="-60645"/>
              </a:stretch>
            </a:blipFill>
          </p:spPr>
          <p:txBody>
            <a:bodyPr/>
            <a:lstStyle/>
            <a:p>
              <a:endParaRPr lang="de-DE"/>
            </a:p>
          </p:txBody>
        </p:sp>
      </p:grpSp>
      <p:grpSp>
        <p:nvGrpSpPr>
          <p:cNvPr id="20" name="Group 20"/>
          <p:cNvGrpSpPr/>
          <p:nvPr/>
        </p:nvGrpSpPr>
        <p:grpSpPr>
          <a:xfrm>
            <a:off x="6662974" y="6176517"/>
            <a:ext cx="2499216" cy="24992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5817" b="-44456"/>
              </a:stretch>
            </a:blipFill>
          </p:spPr>
          <p:txBody>
            <a:bodyPr/>
            <a:lstStyle/>
            <a:p>
              <a:endParaRPr lang="de-DE"/>
            </a:p>
          </p:txBody>
        </p:sp>
      </p:grpSp>
      <p:grpSp>
        <p:nvGrpSpPr>
          <p:cNvPr id="22" name="Group 22"/>
          <p:cNvGrpSpPr/>
          <p:nvPr/>
        </p:nvGrpSpPr>
        <p:grpSpPr>
          <a:xfrm>
            <a:off x="9409839" y="6176517"/>
            <a:ext cx="2499216" cy="24992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13145" b="-37127"/>
              </a:stretch>
            </a:blipFill>
          </p:spPr>
          <p:txBody>
            <a:bodyPr/>
            <a:lstStyle/>
            <a:p>
              <a:endParaRPr lang="de-DE"/>
            </a:p>
          </p:txBody>
        </p:sp>
      </p:grpSp>
      <p:grpSp>
        <p:nvGrpSpPr>
          <p:cNvPr id="24" name="Group 24"/>
          <p:cNvGrpSpPr/>
          <p:nvPr/>
        </p:nvGrpSpPr>
        <p:grpSpPr>
          <a:xfrm>
            <a:off x="12156705" y="6176517"/>
            <a:ext cx="2499216" cy="249921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de-DE"/>
            </a:p>
          </p:txBody>
        </p:sp>
      </p:grpSp>
      <p:grpSp>
        <p:nvGrpSpPr>
          <p:cNvPr id="26" name="Group 26"/>
          <p:cNvGrpSpPr/>
          <p:nvPr/>
        </p:nvGrpSpPr>
        <p:grpSpPr>
          <a:xfrm>
            <a:off x="14903571" y="6176517"/>
            <a:ext cx="2499216" cy="249921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txBody>
            <a:bodyPr/>
            <a:lstStyle/>
            <a:p>
              <a:endParaRPr lang="de-DE"/>
            </a:p>
          </p:txBody>
        </p:sp>
      </p:grpSp>
      <p:sp>
        <p:nvSpPr>
          <p:cNvPr id="30" name="TextBox 30"/>
          <p:cNvSpPr txBox="1"/>
          <p:nvPr/>
        </p:nvSpPr>
        <p:spPr>
          <a:xfrm>
            <a:off x="1894202" y="5237349"/>
            <a:ext cx="879793"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Franzi</a:t>
            </a:r>
          </a:p>
          <a:p>
            <a:pPr algn="ctr">
              <a:lnSpc>
                <a:spcPts val="2239"/>
              </a:lnSpc>
              <a:spcBef>
                <a:spcPct val="0"/>
              </a:spcBef>
            </a:pPr>
            <a:r>
              <a:rPr lang="en-US" sz="1599">
                <a:solidFill>
                  <a:srgbClr val="000000"/>
                </a:solidFill>
                <a:latin typeface="Open Sauce"/>
                <a:ea typeface="Open Sauce"/>
                <a:cs typeface="Open Sauce"/>
                <a:sym typeface="Open Sauce"/>
              </a:rPr>
              <a:t>Psoriasis</a:t>
            </a:r>
          </a:p>
        </p:txBody>
      </p:sp>
      <p:sp>
        <p:nvSpPr>
          <p:cNvPr id="31" name="TextBox 31"/>
          <p:cNvSpPr txBox="1"/>
          <p:nvPr/>
        </p:nvSpPr>
        <p:spPr>
          <a:xfrm>
            <a:off x="4831627" y="5237349"/>
            <a:ext cx="668179"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Basti</a:t>
            </a:r>
          </a:p>
          <a:p>
            <a:pPr algn="ctr">
              <a:lnSpc>
                <a:spcPts val="2239"/>
              </a:lnSpc>
              <a:spcBef>
                <a:spcPct val="0"/>
              </a:spcBef>
            </a:pPr>
            <a:r>
              <a:rPr lang="en-US" sz="1599">
                <a:solidFill>
                  <a:srgbClr val="000000"/>
                </a:solidFill>
                <a:latin typeface="Open Sauce"/>
                <a:ea typeface="Open Sauce"/>
                <a:cs typeface="Open Sauce"/>
                <a:sym typeface="Open Sauce"/>
              </a:rPr>
              <a:t>Vitiligo</a:t>
            </a:r>
          </a:p>
        </p:txBody>
      </p:sp>
      <p:sp>
        <p:nvSpPr>
          <p:cNvPr id="32" name="TextBox 32"/>
          <p:cNvSpPr txBox="1"/>
          <p:nvPr/>
        </p:nvSpPr>
        <p:spPr>
          <a:xfrm>
            <a:off x="7152389" y="5237349"/>
            <a:ext cx="1259681"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Kerstin</a:t>
            </a:r>
          </a:p>
          <a:p>
            <a:pPr algn="ctr">
              <a:lnSpc>
                <a:spcPts val="2239"/>
              </a:lnSpc>
              <a:spcBef>
                <a:spcPct val="0"/>
              </a:spcBef>
            </a:pPr>
            <a:r>
              <a:rPr lang="en-US" sz="1599">
                <a:solidFill>
                  <a:srgbClr val="000000"/>
                </a:solidFill>
                <a:latin typeface="Open Sauce"/>
                <a:ea typeface="Open Sauce"/>
                <a:cs typeface="Open Sauce"/>
                <a:sym typeface="Open Sauce"/>
              </a:rPr>
              <a:t>Acne inversa</a:t>
            </a:r>
          </a:p>
        </p:txBody>
      </p:sp>
      <p:sp>
        <p:nvSpPr>
          <p:cNvPr id="33" name="TextBox 33"/>
          <p:cNvSpPr txBox="1"/>
          <p:nvPr/>
        </p:nvSpPr>
        <p:spPr>
          <a:xfrm>
            <a:off x="9807595" y="5237349"/>
            <a:ext cx="1703705"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Sissy</a:t>
            </a:r>
          </a:p>
          <a:p>
            <a:pPr algn="ctr">
              <a:lnSpc>
                <a:spcPts val="2239"/>
              </a:lnSpc>
              <a:spcBef>
                <a:spcPct val="0"/>
              </a:spcBef>
            </a:pPr>
            <a:r>
              <a:rPr lang="en-US" sz="1599">
                <a:solidFill>
                  <a:srgbClr val="000000"/>
                </a:solidFill>
                <a:latin typeface="Open Sauce"/>
                <a:ea typeface="Open Sauce"/>
                <a:cs typeface="Open Sauce"/>
                <a:sym typeface="Open Sauce"/>
              </a:rPr>
              <a:t>Multiple Sklerose</a:t>
            </a:r>
          </a:p>
        </p:txBody>
      </p:sp>
      <p:sp>
        <p:nvSpPr>
          <p:cNvPr id="34" name="TextBox 34"/>
          <p:cNvSpPr txBox="1"/>
          <p:nvPr/>
        </p:nvSpPr>
        <p:spPr>
          <a:xfrm>
            <a:off x="12716703" y="5237349"/>
            <a:ext cx="1379220"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Laura</a:t>
            </a:r>
          </a:p>
          <a:p>
            <a:pPr algn="ctr">
              <a:lnSpc>
                <a:spcPts val="2239"/>
              </a:lnSpc>
              <a:spcBef>
                <a:spcPct val="0"/>
              </a:spcBef>
            </a:pPr>
            <a:r>
              <a:rPr lang="en-US" sz="1599">
                <a:solidFill>
                  <a:srgbClr val="000000"/>
                </a:solidFill>
                <a:latin typeface="Open Sauce"/>
                <a:ea typeface="Open Sauce"/>
                <a:cs typeface="Open Sauce"/>
                <a:sym typeface="Open Sauce"/>
              </a:rPr>
              <a:t>Neurodermitis</a:t>
            </a:r>
          </a:p>
        </p:txBody>
      </p:sp>
      <p:sp>
        <p:nvSpPr>
          <p:cNvPr id="35" name="TextBox 35"/>
          <p:cNvSpPr txBox="1"/>
          <p:nvPr/>
        </p:nvSpPr>
        <p:spPr>
          <a:xfrm>
            <a:off x="15489555" y="5237349"/>
            <a:ext cx="1379220"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Julia</a:t>
            </a:r>
          </a:p>
          <a:p>
            <a:pPr algn="ctr">
              <a:lnSpc>
                <a:spcPts val="2239"/>
              </a:lnSpc>
              <a:spcBef>
                <a:spcPct val="0"/>
              </a:spcBef>
            </a:pPr>
            <a:r>
              <a:rPr lang="en-US" sz="1599">
                <a:solidFill>
                  <a:srgbClr val="000000"/>
                </a:solidFill>
                <a:latin typeface="Open Sauce"/>
                <a:ea typeface="Open Sauce"/>
                <a:cs typeface="Open Sauce"/>
                <a:sym typeface="Open Sauce"/>
              </a:rPr>
              <a:t>Neurodermitis</a:t>
            </a:r>
          </a:p>
        </p:txBody>
      </p:sp>
      <p:sp>
        <p:nvSpPr>
          <p:cNvPr id="36" name="TextBox 36"/>
          <p:cNvSpPr txBox="1"/>
          <p:nvPr/>
        </p:nvSpPr>
        <p:spPr>
          <a:xfrm>
            <a:off x="1644489" y="8865870"/>
            <a:ext cx="1379220"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Lotta</a:t>
            </a:r>
          </a:p>
          <a:p>
            <a:pPr algn="ctr">
              <a:lnSpc>
                <a:spcPts val="2239"/>
              </a:lnSpc>
              <a:spcBef>
                <a:spcPct val="0"/>
              </a:spcBef>
            </a:pPr>
            <a:r>
              <a:rPr lang="en-US" sz="1599">
                <a:solidFill>
                  <a:srgbClr val="000000"/>
                </a:solidFill>
                <a:latin typeface="Open Sauce"/>
                <a:ea typeface="Open Sauce"/>
                <a:cs typeface="Open Sauce"/>
                <a:sym typeface="Open Sauce"/>
              </a:rPr>
              <a:t>Neurodermitis</a:t>
            </a:r>
          </a:p>
        </p:txBody>
      </p:sp>
      <p:sp>
        <p:nvSpPr>
          <p:cNvPr id="37" name="TextBox 37"/>
          <p:cNvSpPr txBox="1"/>
          <p:nvPr/>
        </p:nvSpPr>
        <p:spPr>
          <a:xfrm>
            <a:off x="4767492" y="8964295"/>
            <a:ext cx="796449"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Lana</a:t>
            </a:r>
          </a:p>
          <a:p>
            <a:pPr algn="ctr">
              <a:lnSpc>
                <a:spcPts val="2239"/>
              </a:lnSpc>
              <a:spcBef>
                <a:spcPct val="0"/>
              </a:spcBef>
            </a:pPr>
            <a:r>
              <a:rPr lang="en-US" sz="1599">
                <a:solidFill>
                  <a:srgbClr val="000000"/>
                </a:solidFill>
                <a:latin typeface="Open Sauce"/>
                <a:ea typeface="Open Sauce"/>
                <a:cs typeface="Open Sauce"/>
                <a:sym typeface="Open Sauce"/>
              </a:rPr>
              <a:t>Rheuma</a:t>
            </a:r>
          </a:p>
        </p:txBody>
      </p:sp>
      <p:sp>
        <p:nvSpPr>
          <p:cNvPr id="38" name="TextBox 38"/>
          <p:cNvSpPr txBox="1"/>
          <p:nvPr/>
        </p:nvSpPr>
        <p:spPr>
          <a:xfrm>
            <a:off x="7438104" y="8980532"/>
            <a:ext cx="736600"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Sabrina</a:t>
            </a:r>
          </a:p>
          <a:p>
            <a:pPr algn="ctr">
              <a:lnSpc>
                <a:spcPts val="2239"/>
              </a:lnSpc>
              <a:spcBef>
                <a:spcPct val="0"/>
              </a:spcBef>
            </a:pPr>
            <a:r>
              <a:rPr lang="en-US" sz="1599">
                <a:solidFill>
                  <a:srgbClr val="000000"/>
                </a:solidFill>
                <a:latin typeface="Open Sauce"/>
                <a:ea typeface="Open Sauce"/>
                <a:cs typeface="Open Sauce"/>
                <a:sym typeface="Open Sauce"/>
              </a:rPr>
              <a:t>Vitiligo</a:t>
            </a:r>
          </a:p>
        </p:txBody>
      </p:sp>
      <p:sp>
        <p:nvSpPr>
          <p:cNvPr id="39" name="TextBox 39"/>
          <p:cNvSpPr txBox="1"/>
          <p:nvPr/>
        </p:nvSpPr>
        <p:spPr>
          <a:xfrm>
            <a:off x="9909444" y="8886190"/>
            <a:ext cx="1259681"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Marcus </a:t>
            </a:r>
          </a:p>
          <a:p>
            <a:pPr algn="ctr">
              <a:lnSpc>
                <a:spcPts val="2239"/>
              </a:lnSpc>
              <a:spcBef>
                <a:spcPct val="0"/>
              </a:spcBef>
            </a:pPr>
            <a:r>
              <a:rPr lang="en-US" sz="1599">
                <a:solidFill>
                  <a:srgbClr val="000000"/>
                </a:solidFill>
                <a:latin typeface="Open Sauce"/>
                <a:ea typeface="Open Sauce"/>
                <a:cs typeface="Open Sauce"/>
                <a:sym typeface="Open Sauce"/>
              </a:rPr>
              <a:t>Acne inversa</a:t>
            </a:r>
          </a:p>
        </p:txBody>
      </p:sp>
      <p:sp>
        <p:nvSpPr>
          <p:cNvPr id="40" name="TextBox 40"/>
          <p:cNvSpPr txBox="1"/>
          <p:nvPr/>
        </p:nvSpPr>
        <p:spPr>
          <a:xfrm>
            <a:off x="12558905" y="8964295"/>
            <a:ext cx="1694815"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Ela</a:t>
            </a:r>
          </a:p>
          <a:p>
            <a:pPr algn="ctr">
              <a:lnSpc>
                <a:spcPts val="2239"/>
              </a:lnSpc>
              <a:spcBef>
                <a:spcPct val="0"/>
              </a:spcBef>
            </a:pPr>
            <a:r>
              <a:rPr lang="en-US" sz="1599">
                <a:solidFill>
                  <a:srgbClr val="000000"/>
                </a:solidFill>
                <a:latin typeface="Open Sauce"/>
                <a:ea typeface="Open Sauce"/>
                <a:cs typeface="Open Sauce"/>
                <a:sym typeface="Open Sauce"/>
              </a:rPr>
              <a:t>Psoriasis Arthritis</a:t>
            </a:r>
          </a:p>
        </p:txBody>
      </p:sp>
      <p:sp>
        <p:nvSpPr>
          <p:cNvPr id="41" name="TextBox 41"/>
          <p:cNvSpPr txBox="1"/>
          <p:nvPr/>
        </p:nvSpPr>
        <p:spPr>
          <a:xfrm>
            <a:off x="16004812" y="8964295"/>
            <a:ext cx="584359" cy="549910"/>
          </a:xfrm>
          <a:prstGeom prst="rect">
            <a:avLst/>
          </a:prstGeom>
        </p:spPr>
        <p:txBody>
          <a:bodyPr lIns="0" tIns="0" rIns="0" bIns="0" rtlCol="0" anchor="t">
            <a:spAutoFit/>
          </a:bodyPr>
          <a:lstStyle/>
          <a:p>
            <a:pPr algn="ctr">
              <a:lnSpc>
                <a:spcPts val="2239"/>
              </a:lnSpc>
            </a:pPr>
            <a:r>
              <a:rPr lang="en-US" sz="1599">
                <a:solidFill>
                  <a:srgbClr val="000000"/>
                </a:solidFill>
                <a:latin typeface="Open Sauce"/>
                <a:ea typeface="Open Sauce"/>
                <a:cs typeface="Open Sauce"/>
                <a:sym typeface="Open Sauce"/>
              </a:rPr>
              <a:t>Lara</a:t>
            </a:r>
          </a:p>
          <a:p>
            <a:pPr algn="ctr">
              <a:lnSpc>
                <a:spcPts val="2239"/>
              </a:lnSpc>
              <a:spcBef>
                <a:spcPct val="0"/>
              </a:spcBef>
            </a:pPr>
            <a:r>
              <a:rPr lang="en-US" sz="1599">
                <a:solidFill>
                  <a:srgbClr val="000000"/>
                </a:solidFill>
                <a:latin typeface="Open Sauce"/>
                <a:ea typeface="Open Sauce"/>
                <a:cs typeface="Open Sauce"/>
                <a:sym typeface="Open Sauce"/>
              </a:rPr>
              <a:t>Lupus</a:t>
            </a:r>
          </a:p>
        </p:txBody>
      </p:sp>
      <p:sp>
        <p:nvSpPr>
          <p:cNvPr id="42" name="Titel 41">
            <a:extLst>
              <a:ext uri="{FF2B5EF4-FFF2-40B4-BE49-F238E27FC236}">
                <a16:creationId xmlns:a16="http://schemas.microsoft.com/office/drawing/2014/main" id="{DB97ED7D-859C-EEB9-E46B-8EC672187B14}"/>
              </a:ext>
            </a:extLst>
          </p:cNvPr>
          <p:cNvSpPr>
            <a:spLocks noGrp="1"/>
          </p:cNvSpPr>
          <p:nvPr>
            <p:ph type="title"/>
          </p:nvPr>
        </p:nvSpPr>
        <p:spPr>
          <a:xfrm>
            <a:off x="1142999" y="445746"/>
            <a:ext cx="12952923" cy="609600"/>
          </a:xfrm>
        </p:spPr>
        <p:txBody>
          <a:bodyPr>
            <a:noAutofit/>
          </a:bodyPr>
          <a:lstStyle/>
          <a:p>
            <a:r>
              <a:rPr lang="de-DE"/>
              <a:t>Einige unserer Influencer | Botschafter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F48A-EAAC-3CCF-A3DB-A20E736640CD}"/>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1C2E98B9-C358-B4A6-F3E2-C36714A5C623}"/>
              </a:ext>
            </a:extLst>
          </p:cNvPr>
          <p:cNvSpPr txBox="1"/>
          <p:nvPr/>
        </p:nvSpPr>
        <p:spPr>
          <a:xfrm>
            <a:off x="1143000" y="521214"/>
            <a:ext cx="6858000" cy="583686"/>
          </a:xfrm>
          <a:prstGeom prst="rect">
            <a:avLst/>
          </a:prstGeom>
        </p:spPr>
        <p:txBody>
          <a:bodyPr wrap="square" lIns="0" tIns="0" rIns="0" bIns="0" rtlCol="0" anchor="t">
            <a:spAutoFit/>
          </a:bodyPr>
          <a:lstStyle/>
          <a:p>
            <a:pPr>
              <a:lnSpc>
                <a:spcPts val="4968"/>
              </a:lnSpc>
              <a:spcBef>
                <a:spcPct val="0"/>
              </a:spcBef>
            </a:pPr>
            <a:r>
              <a:rPr lang="de-DE" sz="3400" b="1" spc="-53" noProof="0">
                <a:solidFill>
                  <a:srgbClr val="545454"/>
                </a:solidFill>
                <a:latin typeface="Playfair Display Bold"/>
                <a:ea typeface="Playfair Display Bold"/>
                <a:cs typeface="Playfair Display Bold"/>
                <a:sym typeface="Playfair Display Bold"/>
              </a:rPr>
              <a:t>Direkte</a:t>
            </a:r>
            <a:r>
              <a:rPr lang="de-DE" sz="3548" b="1" spc="-53" noProof="0">
                <a:solidFill>
                  <a:srgbClr val="545454"/>
                </a:solidFill>
                <a:latin typeface="Playfair Display Bold"/>
                <a:ea typeface="Playfair Display Bold"/>
                <a:cs typeface="Playfair Display Bold"/>
                <a:sym typeface="Playfair Display Bold"/>
              </a:rPr>
              <a:t> </a:t>
            </a:r>
            <a:r>
              <a:rPr lang="de-DE" sz="3400" b="1" spc="-53" noProof="0">
                <a:solidFill>
                  <a:srgbClr val="545454"/>
                </a:solidFill>
                <a:latin typeface="Playfair Display Bold"/>
                <a:ea typeface="Playfair Display Bold"/>
                <a:cs typeface="Playfair Display Bold"/>
                <a:sym typeface="Playfair Display Bold"/>
              </a:rPr>
              <a:t>Patientenansprache</a:t>
            </a:r>
          </a:p>
        </p:txBody>
      </p:sp>
      <p:sp>
        <p:nvSpPr>
          <p:cNvPr id="18" name="TextBox 9">
            <a:extLst>
              <a:ext uri="{FF2B5EF4-FFF2-40B4-BE49-F238E27FC236}">
                <a16:creationId xmlns:a16="http://schemas.microsoft.com/office/drawing/2014/main" id="{DB346DC8-F09A-F7DA-2422-85AA5251431D}"/>
              </a:ext>
            </a:extLst>
          </p:cNvPr>
          <p:cNvSpPr txBox="1"/>
          <p:nvPr/>
        </p:nvSpPr>
        <p:spPr>
          <a:xfrm>
            <a:off x="2824094" y="1625680"/>
            <a:ext cx="3157428" cy="2251126"/>
          </a:xfrm>
          <a:prstGeom prst="rect">
            <a:avLst/>
          </a:prstGeom>
        </p:spPr>
        <p:txBody>
          <a:bodyPr lIns="50800" tIns="50800" rIns="50800" bIns="50800" rtlCol="0" anchor="ctr"/>
          <a:lstStyle/>
          <a:p>
            <a:pPr algn="r">
              <a:lnSpc>
                <a:spcPts val="3359"/>
              </a:lnSpc>
            </a:pPr>
            <a:endParaRPr/>
          </a:p>
        </p:txBody>
      </p:sp>
      <p:sp>
        <p:nvSpPr>
          <p:cNvPr id="45" name="TextBox 37">
            <a:extLst>
              <a:ext uri="{FF2B5EF4-FFF2-40B4-BE49-F238E27FC236}">
                <a16:creationId xmlns:a16="http://schemas.microsoft.com/office/drawing/2014/main" id="{10B71948-73D2-06B1-3D90-B08F7F66FE1D}"/>
              </a:ext>
            </a:extLst>
          </p:cNvPr>
          <p:cNvSpPr txBox="1"/>
          <p:nvPr/>
        </p:nvSpPr>
        <p:spPr>
          <a:xfrm>
            <a:off x="9530243" y="3280880"/>
            <a:ext cx="2900824" cy="2964126"/>
          </a:xfrm>
          <a:prstGeom prst="rect">
            <a:avLst/>
          </a:prstGeom>
        </p:spPr>
        <p:txBody>
          <a:bodyPr lIns="50800" tIns="50800" rIns="50800" bIns="50800" rtlCol="0" anchor="ctr"/>
          <a:lstStyle/>
          <a:p>
            <a:pPr algn="r">
              <a:lnSpc>
                <a:spcPts val="3359"/>
              </a:lnSpc>
            </a:pPr>
            <a:endParaRPr/>
          </a:p>
        </p:txBody>
      </p:sp>
      <p:sp>
        <p:nvSpPr>
          <p:cNvPr id="6" name="TextBox 17">
            <a:extLst>
              <a:ext uri="{FF2B5EF4-FFF2-40B4-BE49-F238E27FC236}">
                <a16:creationId xmlns:a16="http://schemas.microsoft.com/office/drawing/2014/main" id="{C99853AC-71EC-3927-7AA0-359844854A3B}"/>
              </a:ext>
            </a:extLst>
          </p:cNvPr>
          <p:cNvSpPr txBox="1"/>
          <p:nvPr/>
        </p:nvSpPr>
        <p:spPr>
          <a:xfrm>
            <a:off x="3535498" y="6584906"/>
            <a:ext cx="5844594" cy="2692961"/>
          </a:xfrm>
          <a:prstGeom prst="rect">
            <a:avLst/>
          </a:prstGeom>
        </p:spPr>
        <p:txBody>
          <a:bodyPr lIns="50800" tIns="50800" rIns="50800" bIns="50800" rtlCol="0" anchor="ctr"/>
          <a:lstStyle/>
          <a:p>
            <a:pPr algn="r">
              <a:lnSpc>
                <a:spcPts val="3359"/>
              </a:lnSpc>
            </a:pPr>
            <a:endParaRPr/>
          </a:p>
        </p:txBody>
      </p:sp>
      <p:graphicFrame>
        <p:nvGraphicFramePr>
          <p:cNvPr id="4" name="Diagramm 3">
            <a:extLst>
              <a:ext uri="{FF2B5EF4-FFF2-40B4-BE49-F238E27FC236}">
                <a16:creationId xmlns:a16="http://schemas.microsoft.com/office/drawing/2014/main" id="{99B56C62-CDB6-3CAD-AC53-AE5E09184874}"/>
              </a:ext>
            </a:extLst>
          </p:cNvPr>
          <p:cNvGraphicFramePr/>
          <p:nvPr>
            <p:extLst>
              <p:ext uri="{D42A27DB-BD31-4B8C-83A1-F6EECF244321}">
                <p14:modId xmlns:p14="http://schemas.microsoft.com/office/powerpoint/2010/main" val="526480836"/>
              </p:ext>
            </p:extLst>
          </p:nvPr>
        </p:nvGraphicFramePr>
        <p:xfrm>
          <a:off x="3048000" y="1470493"/>
          <a:ext cx="12192000" cy="778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a:extLst>
              <a:ext uri="{FF2B5EF4-FFF2-40B4-BE49-F238E27FC236}">
                <a16:creationId xmlns:a16="http://schemas.microsoft.com/office/drawing/2014/main" id="{F9EB438D-A0CF-CA27-4FA9-966491CF9F21}"/>
              </a:ext>
            </a:extLst>
          </p:cNvPr>
          <p:cNvSpPr txBox="1"/>
          <p:nvPr/>
        </p:nvSpPr>
        <p:spPr>
          <a:xfrm>
            <a:off x="8166446" y="5070646"/>
            <a:ext cx="1752600" cy="646331"/>
          </a:xfrm>
          <a:prstGeom prst="rect">
            <a:avLst/>
          </a:prstGeom>
          <a:noFill/>
        </p:spPr>
        <p:txBody>
          <a:bodyPr wrap="square" rtlCol="0">
            <a:spAutoFit/>
          </a:bodyPr>
          <a:lstStyle/>
          <a:p>
            <a:r>
              <a:rPr lang="de-DE" sz="3600" b="1">
                <a:solidFill>
                  <a:schemeClr val="accent2">
                    <a:lumMod val="75000"/>
                  </a:schemeClr>
                </a:solidFill>
              </a:rPr>
              <a:t>Patient</a:t>
            </a:r>
          </a:p>
        </p:txBody>
      </p:sp>
      <p:sp>
        <p:nvSpPr>
          <p:cNvPr id="7" name="Textfeld 6">
            <a:extLst>
              <a:ext uri="{FF2B5EF4-FFF2-40B4-BE49-F238E27FC236}">
                <a16:creationId xmlns:a16="http://schemas.microsoft.com/office/drawing/2014/main" id="{94E97E82-6031-6A96-6955-908B3A22E4AD}"/>
              </a:ext>
            </a:extLst>
          </p:cNvPr>
          <p:cNvSpPr txBox="1"/>
          <p:nvPr/>
        </p:nvSpPr>
        <p:spPr>
          <a:xfrm>
            <a:off x="3262184" y="9786551"/>
            <a:ext cx="184731" cy="369332"/>
          </a:xfrm>
          <a:prstGeom prst="rect">
            <a:avLst/>
          </a:prstGeom>
          <a:noFill/>
        </p:spPr>
        <p:txBody>
          <a:bodyPr wrap="none" rtlCol="0">
            <a:spAutoFit/>
          </a:bodyPr>
          <a:lstStyle/>
          <a:p>
            <a:endParaRPr lang="de-DE"/>
          </a:p>
        </p:txBody>
      </p:sp>
      <p:sp>
        <p:nvSpPr>
          <p:cNvPr id="3" name="Textfeld 2">
            <a:extLst>
              <a:ext uri="{FF2B5EF4-FFF2-40B4-BE49-F238E27FC236}">
                <a16:creationId xmlns:a16="http://schemas.microsoft.com/office/drawing/2014/main" id="{89DE7A41-717A-5A50-DFE6-0FC2B0ABF374}"/>
              </a:ext>
            </a:extLst>
          </p:cNvPr>
          <p:cNvSpPr txBox="1"/>
          <p:nvPr/>
        </p:nvSpPr>
        <p:spPr>
          <a:xfrm>
            <a:off x="5086195" y="6285398"/>
            <a:ext cx="2743200" cy="1661993"/>
          </a:xfrm>
          <a:prstGeom prst="rect">
            <a:avLst/>
          </a:prstGeom>
          <a:noFill/>
        </p:spPr>
        <p:txBody>
          <a:bodyPr wrap="square" rtlCol="0">
            <a:spAutoFit/>
          </a:bodyPr>
          <a:lstStyle/>
          <a:p>
            <a:pPr lvl="0" algn="ctr"/>
            <a:r>
              <a:rPr lang="de-DE" sz="2800" b="1">
                <a:solidFill>
                  <a:schemeClr val="tx1">
                    <a:lumMod val="75000"/>
                    <a:lumOff val="25000"/>
                  </a:schemeClr>
                </a:solidFill>
              </a:rPr>
              <a:t>Arzt</a:t>
            </a:r>
          </a:p>
          <a:p>
            <a:pPr lvl="0" algn="ctr"/>
            <a:r>
              <a:rPr lang="de-DE" sz="2800">
                <a:solidFill>
                  <a:schemeClr val="tx1">
                    <a:lumMod val="75000"/>
                    <a:lumOff val="25000"/>
                  </a:schemeClr>
                </a:solidFill>
                <a:sym typeface="Wingdings" pitchFamily="2" charset="2"/>
              </a:rPr>
              <a:t></a:t>
            </a:r>
            <a:r>
              <a:rPr lang="de-DE" sz="2800">
                <a:solidFill>
                  <a:schemeClr val="tx1">
                    <a:lumMod val="75000"/>
                    <a:lumOff val="25000"/>
                  </a:schemeClr>
                </a:solidFill>
              </a:rPr>
              <a:t> informiert Patient</a:t>
            </a:r>
          </a:p>
          <a:p>
            <a:endParaRPr lang="de-DE"/>
          </a:p>
        </p:txBody>
      </p:sp>
      <p:sp>
        <p:nvSpPr>
          <p:cNvPr id="9" name="Textfeld 8">
            <a:extLst>
              <a:ext uri="{FF2B5EF4-FFF2-40B4-BE49-F238E27FC236}">
                <a16:creationId xmlns:a16="http://schemas.microsoft.com/office/drawing/2014/main" id="{7016C1CB-090B-E03B-C4AC-92654643E912}"/>
              </a:ext>
            </a:extLst>
          </p:cNvPr>
          <p:cNvSpPr txBox="1"/>
          <p:nvPr/>
        </p:nvSpPr>
        <p:spPr>
          <a:xfrm>
            <a:off x="10645793" y="6285398"/>
            <a:ext cx="2213781" cy="1661993"/>
          </a:xfrm>
          <a:prstGeom prst="rect">
            <a:avLst/>
          </a:prstGeom>
          <a:noFill/>
        </p:spPr>
        <p:txBody>
          <a:bodyPr wrap="square" rtlCol="0">
            <a:spAutoFit/>
          </a:bodyPr>
          <a:lstStyle/>
          <a:p>
            <a:pPr lvl="0" algn="ctr"/>
            <a:r>
              <a:rPr lang="de-DE" sz="2800" b="1">
                <a:solidFill>
                  <a:schemeClr val="tx1">
                    <a:lumMod val="75000"/>
                    <a:lumOff val="25000"/>
                  </a:schemeClr>
                </a:solidFill>
              </a:rPr>
              <a:t>Apotheke</a:t>
            </a:r>
          </a:p>
          <a:p>
            <a:pPr lvl="0" algn="ctr"/>
            <a:r>
              <a:rPr lang="de-DE" sz="2800">
                <a:solidFill>
                  <a:schemeClr val="tx1">
                    <a:lumMod val="75000"/>
                    <a:lumOff val="25000"/>
                  </a:schemeClr>
                </a:solidFill>
                <a:sym typeface="Wingdings" pitchFamily="2" charset="2"/>
              </a:rPr>
              <a:t></a:t>
            </a:r>
            <a:r>
              <a:rPr lang="de-DE" sz="2800">
                <a:solidFill>
                  <a:schemeClr val="tx1">
                    <a:lumMod val="75000"/>
                    <a:lumOff val="25000"/>
                  </a:schemeClr>
                </a:solidFill>
              </a:rPr>
              <a:t> berät   Patient</a:t>
            </a:r>
          </a:p>
          <a:p>
            <a:endParaRPr lang="de-DE"/>
          </a:p>
        </p:txBody>
      </p:sp>
      <p:sp>
        <p:nvSpPr>
          <p:cNvPr id="12" name="Textfeld 11">
            <a:extLst>
              <a:ext uri="{FF2B5EF4-FFF2-40B4-BE49-F238E27FC236}">
                <a16:creationId xmlns:a16="http://schemas.microsoft.com/office/drawing/2014/main" id="{19AB468B-1040-A148-C22C-001399CFF8F8}"/>
              </a:ext>
            </a:extLst>
          </p:cNvPr>
          <p:cNvSpPr txBox="1"/>
          <p:nvPr/>
        </p:nvSpPr>
        <p:spPr>
          <a:xfrm>
            <a:off x="7252046" y="2726953"/>
            <a:ext cx="3581400" cy="2092881"/>
          </a:xfrm>
          <a:prstGeom prst="rect">
            <a:avLst/>
          </a:prstGeom>
          <a:noFill/>
        </p:spPr>
        <p:txBody>
          <a:bodyPr wrap="square" rtlCol="0">
            <a:spAutoFit/>
          </a:bodyPr>
          <a:lstStyle/>
          <a:p>
            <a:pPr algn="ctr"/>
            <a:r>
              <a:rPr lang="de-DE" sz="2800">
                <a:solidFill>
                  <a:schemeClr val="tx1">
                    <a:lumMod val="75000"/>
                    <a:lumOff val="25000"/>
                  </a:schemeClr>
                </a:solidFill>
              </a:rPr>
              <a:t>NIK e.V. | NIK CAMPUS</a:t>
            </a:r>
          </a:p>
          <a:p>
            <a:pPr algn="ctr"/>
            <a:r>
              <a:rPr lang="de-DE" sz="2800">
                <a:solidFill>
                  <a:schemeClr val="tx1">
                    <a:lumMod val="75000"/>
                    <a:lumOff val="25000"/>
                  </a:schemeClr>
                </a:solidFill>
                <a:sym typeface="Wingdings" pitchFamily="2" charset="2"/>
              </a:rPr>
              <a:t></a:t>
            </a:r>
            <a:r>
              <a:rPr lang="de-DE" sz="2800">
                <a:solidFill>
                  <a:schemeClr val="tx1">
                    <a:lumMod val="75000"/>
                    <a:lumOff val="25000"/>
                  </a:schemeClr>
                </a:solidFill>
              </a:rPr>
              <a:t> </a:t>
            </a:r>
            <a:r>
              <a:rPr lang="de-DE" sz="2800" b="1">
                <a:solidFill>
                  <a:schemeClr val="tx1">
                    <a:lumMod val="75000"/>
                    <a:lumOff val="25000"/>
                  </a:schemeClr>
                </a:solidFill>
              </a:rPr>
              <a:t>direkte</a:t>
            </a:r>
            <a:r>
              <a:rPr lang="de-DE" sz="2800">
                <a:solidFill>
                  <a:schemeClr val="tx1">
                    <a:lumMod val="75000"/>
                    <a:lumOff val="25000"/>
                  </a:schemeClr>
                </a:solidFill>
              </a:rPr>
              <a:t> </a:t>
            </a:r>
            <a:r>
              <a:rPr lang="de-DE" sz="2800" b="1">
                <a:solidFill>
                  <a:schemeClr val="tx1">
                    <a:lumMod val="75000"/>
                    <a:lumOff val="25000"/>
                  </a:schemeClr>
                </a:solidFill>
              </a:rPr>
              <a:t>Patientenaufklärung </a:t>
            </a:r>
            <a:r>
              <a:rPr lang="de-DE" sz="2800">
                <a:solidFill>
                  <a:schemeClr val="tx1">
                    <a:lumMod val="75000"/>
                    <a:lumOff val="25000"/>
                  </a:schemeClr>
                </a:solidFill>
              </a:rPr>
              <a:t>und Ärzte-Netzwerk</a:t>
            </a:r>
          </a:p>
          <a:p>
            <a:endParaRPr lang="de-DE"/>
          </a:p>
        </p:txBody>
      </p:sp>
    </p:spTree>
    <p:extLst>
      <p:ext uri="{BB962C8B-B14F-4D97-AF65-F5344CB8AC3E}">
        <p14:creationId xmlns:p14="http://schemas.microsoft.com/office/powerpoint/2010/main" val="222985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C3475-619F-CE39-56B4-D229BA475241}"/>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E06EEA3E-88B6-6248-381D-33C851C81632}"/>
              </a:ext>
            </a:extLst>
          </p:cNvPr>
          <p:cNvSpPr txBox="1"/>
          <p:nvPr/>
        </p:nvSpPr>
        <p:spPr>
          <a:xfrm>
            <a:off x="1143000" y="1473562"/>
            <a:ext cx="8991600" cy="7686976"/>
          </a:xfrm>
          <a:prstGeom prst="rect">
            <a:avLst/>
          </a:prstGeom>
        </p:spPr>
        <p:txBody>
          <a:bodyPr wrap="square" lIns="0" tIns="0" rIns="0" bIns="0" rtlCol="0" anchor="t">
            <a:spAutoFit/>
          </a:bodyPr>
          <a:lstStyle/>
          <a:p>
            <a:pPr marL="215957" lvl="1">
              <a:lnSpc>
                <a:spcPct val="150000"/>
              </a:lnSpc>
            </a:pPr>
            <a:r>
              <a:rPr lang="de-DE" sz="2400" b="1" spc="-36">
                <a:solidFill>
                  <a:srgbClr val="545454"/>
                </a:solidFill>
                <a:latin typeface="DM Sans"/>
                <a:sym typeface="Open Sauce"/>
              </a:rPr>
              <a:t>NIK CAMPUS</a:t>
            </a:r>
          </a:p>
          <a:p>
            <a:pPr marL="457200" indent="-457200">
              <a:lnSpc>
                <a:spcPct val="130000"/>
              </a:lnSpc>
              <a:spcBef>
                <a:spcPts val="1800"/>
              </a:spcBef>
              <a:buFont typeface="Arial" panose="020B0604020202020204" pitchFamily="34" charset="0"/>
              <a:buChar char="•"/>
            </a:pPr>
            <a:r>
              <a:rPr lang="de-DE" sz="2400" spc="-30">
                <a:solidFill>
                  <a:srgbClr val="545454"/>
                </a:solidFill>
                <a:latin typeface="DM Sans" pitchFamily="2" charset="77"/>
              </a:rPr>
              <a:t>ist die </a:t>
            </a:r>
            <a:r>
              <a:rPr lang="de-DE" sz="2400" b="1" spc="-30">
                <a:solidFill>
                  <a:srgbClr val="545454"/>
                </a:solidFill>
                <a:latin typeface="DM Sans" pitchFamily="2" charset="77"/>
              </a:rPr>
              <a:t>kommerzielle Partnerplattform </a:t>
            </a:r>
            <a:r>
              <a:rPr lang="de-DE" sz="2400" spc="-30">
                <a:solidFill>
                  <a:srgbClr val="545454"/>
                </a:solidFill>
                <a:latin typeface="DM Sans" pitchFamily="2" charset="77"/>
              </a:rPr>
              <a:t>von NIK e.V. mit innovativen digitalen Formaten zur aktiven Patientenaufklärung und -begleitung.</a:t>
            </a:r>
          </a:p>
          <a:p>
            <a:pPr marL="457200" indent="-457200">
              <a:lnSpc>
                <a:spcPct val="130000"/>
              </a:lnSpc>
              <a:spcBef>
                <a:spcPts val="1800"/>
              </a:spcBef>
              <a:buFont typeface="Arial" panose="020B0604020202020204" pitchFamily="34" charset="0"/>
              <a:buChar char="•"/>
            </a:pPr>
            <a:r>
              <a:rPr lang="de-DE" sz="2400" spc="-30">
                <a:solidFill>
                  <a:srgbClr val="545454"/>
                </a:solidFill>
                <a:latin typeface="DM Sans" pitchFamily="2" charset="77"/>
              </a:rPr>
              <a:t>nutzt die </a:t>
            </a:r>
            <a:r>
              <a:rPr lang="de-DE" sz="2400" b="1" spc="-30">
                <a:solidFill>
                  <a:srgbClr val="545454"/>
                </a:solidFill>
                <a:latin typeface="DM Sans" pitchFamily="2" charset="77"/>
              </a:rPr>
              <a:t>gesamte Reichweite von NIK e.V. </a:t>
            </a:r>
            <a:r>
              <a:rPr lang="de-DE" sz="2400" spc="-30">
                <a:solidFill>
                  <a:srgbClr val="545454"/>
                </a:solidFill>
                <a:latin typeface="DM Sans" pitchFamily="2" charset="77"/>
              </a:rPr>
              <a:t>- Marktpräsenz, Netzwerk und Leistungsangebot - um unmittelbar Patienten zu erreichen.</a:t>
            </a:r>
          </a:p>
          <a:p>
            <a:pPr marL="457200" indent="-457200">
              <a:lnSpc>
                <a:spcPct val="130000"/>
              </a:lnSpc>
              <a:spcBef>
                <a:spcPts val="1800"/>
              </a:spcBef>
              <a:buFont typeface="Arial" panose="020B0604020202020204" pitchFamily="34" charset="0"/>
              <a:buChar char="•"/>
            </a:pPr>
            <a:r>
              <a:rPr lang="de-DE" sz="2400" spc="-30">
                <a:solidFill>
                  <a:srgbClr val="545454"/>
                </a:solidFill>
                <a:latin typeface="DM Sans" pitchFamily="2" charset="77"/>
              </a:rPr>
              <a:t>ergänzt das Angebot von NIK e.V. optimal und ermöglicht pharmazeutischen Unternehmen die </a:t>
            </a:r>
            <a:r>
              <a:rPr lang="de-DE" sz="2400" b="1" spc="-30">
                <a:solidFill>
                  <a:srgbClr val="545454"/>
                </a:solidFill>
                <a:latin typeface="DM Sans" pitchFamily="2" charset="77"/>
              </a:rPr>
              <a:t>Einhaltung aller Compliance-Richtlinien</a:t>
            </a:r>
            <a:r>
              <a:rPr lang="de-DE" sz="2400" spc="-30">
                <a:solidFill>
                  <a:srgbClr val="545454"/>
                </a:solidFill>
                <a:latin typeface="DM Sans" pitchFamily="2" charset="77"/>
              </a:rPr>
              <a:t>.</a:t>
            </a:r>
          </a:p>
          <a:p>
            <a:pPr marL="457200" indent="-457200">
              <a:lnSpc>
                <a:spcPct val="130000"/>
              </a:lnSpc>
              <a:spcBef>
                <a:spcPts val="1800"/>
              </a:spcBef>
              <a:buFont typeface="Arial" panose="020B0604020202020204" pitchFamily="34" charset="0"/>
              <a:buChar char="•"/>
            </a:pPr>
            <a:r>
              <a:rPr lang="de-DE" sz="2400" spc="-30">
                <a:solidFill>
                  <a:srgbClr val="545454"/>
                </a:solidFill>
                <a:latin typeface="DM Sans" pitchFamily="2" charset="77"/>
              </a:rPr>
              <a:t>verfolgt </a:t>
            </a:r>
            <a:r>
              <a:rPr lang="de-DE" sz="2400" b="1" spc="-30">
                <a:solidFill>
                  <a:srgbClr val="545454"/>
                </a:solidFill>
                <a:latin typeface="DM Sans" pitchFamily="2" charset="77"/>
              </a:rPr>
              <a:t>klare Ziele</a:t>
            </a:r>
            <a:r>
              <a:rPr lang="de-DE" sz="2400" spc="-30">
                <a:solidFill>
                  <a:srgbClr val="545454"/>
                </a:solidFill>
                <a:latin typeface="DM Sans" pitchFamily="2" charset="77"/>
              </a:rPr>
              <a:t>: Verkürzung der Patient Journey, Entlastung der Arztpraxen, Transparenz über medizinische Versorgungsangebote sowie leitlinien-gerechte Versorgung, Stärkung von </a:t>
            </a:r>
            <a:r>
              <a:rPr lang="de-DE" sz="2400" spc="-30" err="1">
                <a:solidFill>
                  <a:srgbClr val="545454"/>
                </a:solidFill>
                <a:latin typeface="DM Sans" pitchFamily="2" charset="77"/>
              </a:rPr>
              <a:t>Patientencompliance</a:t>
            </a:r>
            <a:r>
              <a:rPr lang="de-DE" sz="2400" spc="-30">
                <a:solidFill>
                  <a:srgbClr val="545454"/>
                </a:solidFill>
                <a:latin typeface="DM Sans" pitchFamily="2" charset="77"/>
              </a:rPr>
              <a:t> und -adhärenz.</a:t>
            </a:r>
          </a:p>
        </p:txBody>
      </p:sp>
      <p:sp>
        <p:nvSpPr>
          <p:cNvPr id="9" name="Titel 8">
            <a:extLst>
              <a:ext uri="{FF2B5EF4-FFF2-40B4-BE49-F238E27FC236}">
                <a16:creationId xmlns:a16="http://schemas.microsoft.com/office/drawing/2014/main" id="{7394F9D0-0D9D-3709-7031-A31F1B864B8F}"/>
              </a:ext>
            </a:extLst>
          </p:cNvPr>
          <p:cNvSpPr>
            <a:spLocks noGrp="1"/>
          </p:cNvSpPr>
          <p:nvPr>
            <p:ph type="title"/>
          </p:nvPr>
        </p:nvSpPr>
        <p:spPr/>
        <p:txBody>
          <a:bodyPr/>
          <a:lstStyle/>
          <a:p>
            <a:r>
              <a:rPr lang="de-DE"/>
              <a:t>Die Zukunft von NIK</a:t>
            </a:r>
          </a:p>
        </p:txBody>
      </p:sp>
      <p:pic>
        <p:nvPicPr>
          <p:cNvPr id="2" name="Grafik 1" descr="Ein Bild, das Text, Screenshot, Website, Webseite enthält.&#10;&#10;KI-generierte Inhalte können fehlerhaft sein.">
            <a:extLst>
              <a:ext uri="{FF2B5EF4-FFF2-40B4-BE49-F238E27FC236}">
                <a16:creationId xmlns:a16="http://schemas.microsoft.com/office/drawing/2014/main" id="{FC52C804-43BE-43A4-8D9D-FB7E39A2645A}"/>
              </a:ext>
            </a:extLst>
          </p:cNvPr>
          <p:cNvPicPr>
            <a:picLocks noChangeAspect="1"/>
          </p:cNvPicPr>
          <p:nvPr/>
        </p:nvPicPr>
        <p:blipFill>
          <a:blip r:embed="rId3">
            <a:extLst>
              <a:ext uri="{28A0092B-C50C-407E-A947-70E740481C1C}">
                <a14:useLocalDpi xmlns:a14="http://schemas.microsoft.com/office/drawing/2010/main" val="0"/>
              </a:ext>
            </a:extLst>
          </a:blip>
          <a:srcRect l="4598" t="6458" r="2298" b="554"/>
          <a:stretch>
            <a:fillRect/>
          </a:stretch>
        </p:blipFill>
        <p:spPr>
          <a:xfrm>
            <a:off x="10515600" y="2552700"/>
            <a:ext cx="6943724" cy="6172199"/>
          </a:xfrm>
          <a:prstGeom prst="rect">
            <a:avLst/>
          </a:prstGeom>
        </p:spPr>
      </p:pic>
      <p:pic>
        <p:nvPicPr>
          <p:cNvPr id="3" name="Grafik 2">
            <a:extLst>
              <a:ext uri="{FF2B5EF4-FFF2-40B4-BE49-F238E27FC236}">
                <a16:creationId xmlns:a16="http://schemas.microsoft.com/office/drawing/2014/main" id="{EBD0FE96-C836-3D4A-04AD-9D1953561B70}"/>
              </a:ext>
            </a:extLst>
          </p:cNvPr>
          <p:cNvPicPr>
            <a:picLocks noChangeAspect="1"/>
          </p:cNvPicPr>
          <p:nvPr/>
        </p:nvPicPr>
        <p:blipFill>
          <a:blip r:embed="rId4"/>
          <a:srcRect l="37277" t="13755" r="6822" b="11623"/>
          <a:stretch>
            <a:fillRect/>
          </a:stretch>
        </p:blipFill>
        <p:spPr>
          <a:xfrm>
            <a:off x="14478000" y="372546"/>
            <a:ext cx="1600200" cy="756000"/>
          </a:xfrm>
          <a:prstGeom prst="rect">
            <a:avLst/>
          </a:prstGeom>
        </p:spPr>
      </p:pic>
    </p:spTree>
    <p:extLst>
      <p:ext uri="{BB962C8B-B14F-4D97-AF65-F5344CB8AC3E}">
        <p14:creationId xmlns:p14="http://schemas.microsoft.com/office/powerpoint/2010/main" val="3254024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2C121-7DE6-1414-9C8B-285A430F9FC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DEDC9B8-2AD6-E6E1-D2D3-362DC2AB1766}"/>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Titel 4">
            <a:extLst>
              <a:ext uri="{FF2B5EF4-FFF2-40B4-BE49-F238E27FC236}">
                <a16:creationId xmlns:a16="http://schemas.microsoft.com/office/drawing/2014/main" id="{C2127103-1FA8-3A9E-4F26-B9BC38A1775B}"/>
              </a:ext>
            </a:extLst>
          </p:cNvPr>
          <p:cNvSpPr>
            <a:spLocks noGrp="1"/>
          </p:cNvSpPr>
          <p:nvPr>
            <p:ph type="title"/>
          </p:nvPr>
        </p:nvSpPr>
        <p:spPr/>
        <p:txBody>
          <a:bodyPr/>
          <a:lstStyle/>
          <a:p>
            <a:r>
              <a:rPr lang="de-DE"/>
              <a:t>NIK CAMPUS</a:t>
            </a:r>
          </a:p>
        </p:txBody>
      </p:sp>
      <p:pic>
        <p:nvPicPr>
          <p:cNvPr id="2" name="Grafik 1">
            <a:extLst>
              <a:ext uri="{FF2B5EF4-FFF2-40B4-BE49-F238E27FC236}">
                <a16:creationId xmlns:a16="http://schemas.microsoft.com/office/drawing/2014/main" id="{D676D0A7-E81C-A3FD-3835-831B2F749507}"/>
              </a:ext>
            </a:extLst>
          </p:cNvPr>
          <p:cNvPicPr>
            <a:picLocks noChangeAspect="1"/>
          </p:cNvPicPr>
          <p:nvPr/>
        </p:nvPicPr>
        <p:blipFill>
          <a:blip r:embed="rId4"/>
          <a:stretch>
            <a:fillRect/>
          </a:stretch>
        </p:blipFill>
        <p:spPr>
          <a:xfrm>
            <a:off x="6445870" y="1976814"/>
            <a:ext cx="4846910" cy="3231273"/>
          </a:xfrm>
          <a:prstGeom prst="rect">
            <a:avLst/>
          </a:prstGeom>
        </p:spPr>
      </p:pic>
      <p:pic>
        <p:nvPicPr>
          <p:cNvPr id="6" name="Grafik 5">
            <a:extLst>
              <a:ext uri="{FF2B5EF4-FFF2-40B4-BE49-F238E27FC236}">
                <a16:creationId xmlns:a16="http://schemas.microsoft.com/office/drawing/2014/main" id="{D7EA4846-FFF5-1C86-6D68-C079855FB4CE}"/>
              </a:ext>
            </a:extLst>
          </p:cNvPr>
          <p:cNvPicPr>
            <a:picLocks noChangeAspect="1"/>
          </p:cNvPicPr>
          <p:nvPr/>
        </p:nvPicPr>
        <p:blipFill>
          <a:blip r:embed="rId5"/>
          <a:stretch>
            <a:fillRect/>
          </a:stretch>
        </p:blipFill>
        <p:spPr>
          <a:xfrm>
            <a:off x="638968" y="5663407"/>
            <a:ext cx="4846911" cy="3231274"/>
          </a:xfrm>
          <a:prstGeom prst="rect">
            <a:avLst/>
          </a:prstGeom>
        </p:spPr>
      </p:pic>
      <p:pic>
        <p:nvPicPr>
          <p:cNvPr id="7" name="Grafik 6">
            <a:extLst>
              <a:ext uri="{FF2B5EF4-FFF2-40B4-BE49-F238E27FC236}">
                <a16:creationId xmlns:a16="http://schemas.microsoft.com/office/drawing/2014/main" id="{F244475A-C4A1-D172-71F6-C011AF05AB49}"/>
              </a:ext>
            </a:extLst>
          </p:cNvPr>
          <p:cNvPicPr>
            <a:picLocks noChangeAspect="1"/>
          </p:cNvPicPr>
          <p:nvPr/>
        </p:nvPicPr>
        <p:blipFill>
          <a:blip r:embed="rId6"/>
          <a:stretch>
            <a:fillRect/>
          </a:stretch>
        </p:blipFill>
        <p:spPr>
          <a:xfrm>
            <a:off x="6445870" y="5742837"/>
            <a:ext cx="4757855" cy="3171904"/>
          </a:xfrm>
          <a:prstGeom prst="rect">
            <a:avLst/>
          </a:prstGeom>
        </p:spPr>
      </p:pic>
      <p:pic>
        <p:nvPicPr>
          <p:cNvPr id="9" name="Grafik 8">
            <a:extLst>
              <a:ext uri="{FF2B5EF4-FFF2-40B4-BE49-F238E27FC236}">
                <a16:creationId xmlns:a16="http://schemas.microsoft.com/office/drawing/2014/main" id="{2F2FEC64-B46C-FF57-DF0D-01CA7E827DD7}"/>
              </a:ext>
            </a:extLst>
          </p:cNvPr>
          <p:cNvPicPr>
            <a:picLocks noChangeAspect="1"/>
          </p:cNvPicPr>
          <p:nvPr/>
        </p:nvPicPr>
        <p:blipFill>
          <a:blip r:embed="rId7"/>
          <a:stretch>
            <a:fillRect/>
          </a:stretch>
        </p:blipFill>
        <p:spPr>
          <a:xfrm>
            <a:off x="12359188" y="2036184"/>
            <a:ext cx="4757855" cy="3171903"/>
          </a:xfrm>
          <a:prstGeom prst="rect">
            <a:avLst/>
          </a:prstGeom>
        </p:spPr>
      </p:pic>
      <p:pic>
        <p:nvPicPr>
          <p:cNvPr id="12" name="Grafik 11">
            <a:extLst>
              <a:ext uri="{FF2B5EF4-FFF2-40B4-BE49-F238E27FC236}">
                <a16:creationId xmlns:a16="http://schemas.microsoft.com/office/drawing/2014/main" id="{7A4C2375-507B-9534-2381-D7F10000BCE6}"/>
              </a:ext>
            </a:extLst>
          </p:cNvPr>
          <p:cNvPicPr>
            <a:picLocks noChangeAspect="1"/>
          </p:cNvPicPr>
          <p:nvPr/>
        </p:nvPicPr>
        <p:blipFill>
          <a:blip r:embed="rId8"/>
          <a:stretch>
            <a:fillRect/>
          </a:stretch>
        </p:blipFill>
        <p:spPr>
          <a:xfrm>
            <a:off x="638968" y="1959157"/>
            <a:ext cx="4846910" cy="3231274"/>
          </a:xfrm>
          <a:prstGeom prst="rect">
            <a:avLst/>
          </a:prstGeom>
        </p:spPr>
      </p:pic>
      <p:pic>
        <p:nvPicPr>
          <p:cNvPr id="13" name="Grafik 12">
            <a:extLst>
              <a:ext uri="{FF2B5EF4-FFF2-40B4-BE49-F238E27FC236}">
                <a16:creationId xmlns:a16="http://schemas.microsoft.com/office/drawing/2014/main" id="{EB10A9CD-0934-0AB0-3303-8109CB9BCCB6}"/>
              </a:ext>
            </a:extLst>
          </p:cNvPr>
          <p:cNvPicPr>
            <a:picLocks noChangeAspect="1"/>
          </p:cNvPicPr>
          <p:nvPr/>
        </p:nvPicPr>
        <p:blipFill>
          <a:blip r:embed="rId9"/>
          <a:stretch>
            <a:fillRect/>
          </a:stretch>
        </p:blipFill>
        <p:spPr>
          <a:xfrm>
            <a:off x="12388925" y="5722778"/>
            <a:ext cx="4757855" cy="3171903"/>
          </a:xfrm>
          <a:prstGeom prst="rect">
            <a:avLst/>
          </a:prstGeom>
        </p:spPr>
      </p:pic>
      <p:pic>
        <p:nvPicPr>
          <p:cNvPr id="4" name="Grafik 3">
            <a:extLst>
              <a:ext uri="{FF2B5EF4-FFF2-40B4-BE49-F238E27FC236}">
                <a16:creationId xmlns:a16="http://schemas.microsoft.com/office/drawing/2014/main" id="{2ACC1E9F-791D-94CA-38D2-E7486FC7043E}"/>
              </a:ext>
            </a:extLst>
          </p:cNvPr>
          <p:cNvPicPr>
            <a:picLocks noChangeAspect="1"/>
          </p:cNvPicPr>
          <p:nvPr/>
        </p:nvPicPr>
        <p:blipFill>
          <a:blip r:embed="rId10"/>
          <a:srcRect l="37277" t="13755" r="4522" b="11623"/>
          <a:stretch>
            <a:fillRect/>
          </a:stretch>
        </p:blipFill>
        <p:spPr>
          <a:xfrm>
            <a:off x="14630400" y="383517"/>
            <a:ext cx="1676400" cy="760703"/>
          </a:xfrm>
          <a:prstGeom prst="rect">
            <a:avLst/>
          </a:prstGeom>
        </p:spPr>
      </p:pic>
    </p:spTree>
    <p:extLst>
      <p:ext uri="{BB962C8B-B14F-4D97-AF65-F5344CB8AC3E}">
        <p14:creationId xmlns:p14="http://schemas.microsoft.com/office/powerpoint/2010/main" val="1295662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2F866-9ECF-0E69-CCC4-1019F20C7360}"/>
              </a:ext>
            </a:extLst>
          </p:cNvPr>
          <p:cNvSpPr>
            <a:spLocks noGrp="1"/>
          </p:cNvSpPr>
          <p:nvPr>
            <p:ph type="title"/>
          </p:nvPr>
        </p:nvSpPr>
        <p:spPr>
          <a:xfrm>
            <a:off x="1143000" y="445746"/>
            <a:ext cx="12192000" cy="609600"/>
          </a:xfrm>
        </p:spPr>
        <p:txBody>
          <a:bodyPr>
            <a:normAutofit/>
          </a:bodyPr>
          <a:lstStyle/>
          <a:p>
            <a:r>
              <a:rPr lang="de-DE"/>
              <a:t>Verwaltungs- und Vermarktungsgesellschaft von NIK e.V.</a:t>
            </a:r>
          </a:p>
        </p:txBody>
      </p:sp>
      <p:sp>
        <p:nvSpPr>
          <p:cNvPr id="3" name="Inhaltsplatzhalter 2">
            <a:extLst>
              <a:ext uri="{FF2B5EF4-FFF2-40B4-BE49-F238E27FC236}">
                <a16:creationId xmlns:a16="http://schemas.microsoft.com/office/drawing/2014/main" id="{2E633068-B2FC-5009-BD89-193B8040D669}"/>
              </a:ext>
            </a:extLst>
          </p:cNvPr>
          <p:cNvSpPr>
            <a:spLocks noGrp="1"/>
          </p:cNvSpPr>
          <p:nvPr>
            <p:ph idx="1"/>
          </p:nvPr>
        </p:nvSpPr>
        <p:spPr>
          <a:xfrm>
            <a:off x="1162050" y="2613660"/>
            <a:ext cx="6880860" cy="6858000"/>
          </a:xfrm>
        </p:spPr>
        <p:txBody>
          <a:bodyPr>
            <a:normAutofit/>
          </a:bodyPr>
          <a:lstStyle/>
          <a:p>
            <a:pPr>
              <a:lnSpc>
                <a:spcPct val="150000"/>
              </a:lnSpc>
              <a:spcBef>
                <a:spcPts val="2200"/>
              </a:spcBef>
            </a:pPr>
            <a:r>
              <a:rPr lang="de-DE" sz="2500"/>
              <a:t>NIK CAMPUS – ein Leistungsangebot der GIG </a:t>
            </a:r>
            <a:r>
              <a:rPr lang="de-DE" sz="2500" b="0">
                <a:latin typeface="DM Sans" pitchFamily="2" charset="77"/>
              </a:rPr>
              <a:t>(Verwaltungs- und Vermarktungsgesellschaft von NIK e.V.)</a:t>
            </a:r>
          </a:p>
          <a:p>
            <a:pPr>
              <a:lnSpc>
                <a:spcPct val="150000"/>
              </a:lnSpc>
              <a:spcBef>
                <a:spcPts val="2200"/>
              </a:spcBef>
            </a:pPr>
            <a:r>
              <a:rPr lang="de-DE" sz="2500" b="0">
                <a:latin typeface="DM Sans" pitchFamily="2" charset="77"/>
              </a:rPr>
              <a:t>Rechtsform: Personengesellschaft (Umwandlung zur GmbH in Planung)</a:t>
            </a:r>
          </a:p>
          <a:p>
            <a:pPr>
              <a:lnSpc>
                <a:spcPct val="150000"/>
              </a:lnSpc>
              <a:spcBef>
                <a:spcPts val="2200"/>
              </a:spcBef>
            </a:pPr>
            <a:r>
              <a:rPr lang="de-DE" sz="2500" b="0">
                <a:latin typeface="DM Sans" pitchFamily="2" charset="77"/>
              </a:rPr>
              <a:t>Ermöglicht nachhaltige, moderne Kooperationen über den NIK CAMPUS und weitere innovative Formate</a:t>
            </a:r>
          </a:p>
          <a:p>
            <a:pPr marL="0" indent="0">
              <a:lnSpc>
                <a:spcPct val="150000"/>
              </a:lnSpc>
              <a:buNone/>
            </a:pPr>
            <a:br>
              <a:rPr lang="de-DE"/>
            </a:br>
            <a:endParaRPr lang="de-DE"/>
          </a:p>
          <a:p>
            <a:pPr>
              <a:lnSpc>
                <a:spcPct val="150000"/>
              </a:lnSpc>
            </a:pPr>
            <a:endParaRPr lang="de-DE"/>
          </a:p>
        </p:txBody>
      </p:sp>
      <p:pic>
        <p:nvPicPr>
          <p:cNvPr id="4" name="Grafik 3">
            <a:extLst>
              <a:ext uri="{FF2B5EF4-FFF2-40B4-BE49-F238E27FC236}">
                <a16:creationId xmlns:a16="http://schemas.microsoft.com/office/drawing/2014/main" id="{C0945AB4-6C22-DFF7-69ED-768412A295A8}"/>
              </a:ext>
            </a:extLst>
          </p:cNvPr>
          <p:cNvPicPr>
            <a:picLocks noChangeAspect="1"/>
          </p:cNvPicPr>
          <p:nvPr/>
        </p:nvPicPr>
        <p:blipFill>
          <a:blip r:embed="rId2"/>
          <a:srcRect l="37277" t="13755" r="4522" b="11623"/>
          <a:stretch>
            <a:fillRect/>
          </a:stretch>
        </p:blipFill>
        <p:spPr>
          <a:xfrm>
            <a:off x="14630400" y="383517"/>
            <a:ext cx="1676400" cy="760703"/>
          </a:xfrm>
          <a:prstGeom prst="rect">
            <a:avLst/>
          </a:prstGeom>
        </p:spPr>
      </p:pic>
      <p:sp>
        <p:nvSpPr>
          <p:cNvPr id="5" name="Textplatzhalter 3">
            <a:extLst>
              <a:ext uri="{FF2B5EF4-FFF2-40B4-BE49-F238E27FC236}">
                <a16:creationId xmlns:a16="http://schemas.microsoft.com/office/drawing/2014/main" id="{6DDF130E-FB65-9706-BB1B-40984C9BC043}"/>
              </a:ext>
            </a:extLst>
          </p:cNvPr>
          <p:cNvSpPr txBox="1">
            <a:spLocks/>
          </p:cNvSpPr>
          <p:nvPr/>
        </p:nvSpPr>
        <p:spPr>
          <a:xfrm>
            <a:off x="1143000" y="1229868"/>
            <a:ext cx="10553700" cy="589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spc="-30" dirty="0">
                <a:solidFill>
                  <a:srgbClr val="545454"/>
                </a:solidFill>
                <a:latin typeface="DM Sans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2800" b="1" kern="1200" spc="-30" dirty="0">
                <a:solidFill>
                  <a:srgbClr val="545454"/>
                </a:solidFill>
                <a:latin typeface="DM Sans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t>Unternehmensstruktur und Leistungsportfolio</a:t>
            </a:r>
          </a:p>
        </p:txBody>
      </p:sp>
      <p:pic>
        <p:nvPicPr>
          <p:cNvPr id="6" name="Grafik 5" descr="Ein Bild, das Text, Screenshot, Schrift, Design enthält.&#10;&#10;KI-generierte Inhalte können fehlerhaft sein.">
            <a:extLst>
              <a:ext uri="{FF2B5EF4-FFF2-40B4-BE49-F238E27FC236}">
                <a16:creationId xmlns:a16="http://schemas.microsoft.com/office/drawing/2014/main" id="{7A6C9AC6-9638-0EAC-A0FA-FBE4E0921F5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12810" t="40083" r="14707" b="-1"/>
          <a:stretch>
            <a:fillRect/>
          </a:stretch>
        </p:blipFill>
        <p:spPr>
          <a:xfrm>
            <a:off x="8738491" y="3467100"/>
            <a:ext cx="8330309" cy="4590721"/>
          </a:xfrm>
          <a:prstGeom prst="rect">
            <a:avLst/>
          </a:prstGeom>
        </p:spPr>
      </p:pic>
      <p:sp>
        <p:nvSpPr>
          <p:cNvPr id="7" name="Inhaltsplatzhalter 2">
            <a:extLst>
              <a:ext uri="{FF2B5EF4-FFF2-40B4-BE49-F238E27FC236}">
                <a16:creationId xmlns:a16="http://schemas.microsoft.com/office/drawing/2014/main" id="{A76901A8-3B92-760B-F29D-E2CFEC2563FE}"/>
              </a:ext>
            </a:extLst>
          </p:cNvPr>
          <p:cNvSpPr txBox="1">
            <a:spLocks/>
          </p:cNvSpPr>
          <p:nvPr/>
        </p:nvSpPr>
        <p:spPr>
          <a:xfrm>
            <a:off x="9182100" y="2567940"/>
            <a:ext cx="8330308" cy="914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b="1" kern="1200" spc="-30" dirty="0">
                <a:solidFill>
                  <a:srgbClr val="545454"/>
                </a:solidFill>
                <a:latin typeface="DM Sans Bold"/>
                <a:ea typeface="DM Sans Bold"/>
                <a:cs typeface="DM Sans Bold"/>
              </a:defRPr>
            </a:lvl1pPr>
            <a:lvl2pPr marL="685800" indent="-228600" algn="l" defTabSz="914400" rtl="0" eaLnBrk="1" latinLnBrk="0" hangingPunct="1">
              <a:lnSpc>
                <a:spcPct val="90000"/>
              </a:lnSpc>
              <a:spcBef>
                <a:spcPts val="500"/>
              </a:spcBef>
              <a:buFont typeface="Arial" panose="020B0604020202020204" pitchFamily="34" charset="0"/>
              <a:buChar char="•"/>
              <a:defRPr lang="de-DE" sz="2600" b="1" kern="1200" spc="-30" dirty="0">
                <a:solidFill>
                  <a:srgbClr val="545454"/>
                </a:solidFill>
                <a:latin typeface="DM Sans Bold"/>
                <a:ea typeface="DM Sans Bold"/>
                <a:cs typeface="DM Sans Bold"/>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400" b="1" kern="1200" spc="-30" dirty="0">
                <a:solidFill>
                  <a:srgbClr val="545454"/>
                </a:solidFill>
                <a:latin typeface="DM Sans Bold"/>
                <a:ea typeface="DM Sans Bold"/>
                <a:cs typeface="DM Sans Bold"/>
              </a:defRPr>
            </a:lvl3pPr>
            <a:lvl4pPr marL="1600200" indent="-228600" algn="l" defTabSz="914400" rtl="0" eaLnBrk="1" latinLnBrk="0" hangingPunct="1">
              <a:lnSpc>
                <a:spcPct val="90000"/>
              </a:lnSpc>
              <a:spcBef>
                <a:spcPts val="500"/>
              </a:spcBef>
              <a:buFont typeface="Arial" panose="020B0604020202020204" pitchFamily="34" charset="0"/>
              <a:buChar char="•"/>
              <a:defRPr lang="de-DE" sz="2200" b="1" kern="1200" spc="-30" dirty="0">
                <a:solidFill>
                  <a:srgbClr val="545454"/>
                </a:solidFill>
                <a:latin typeface="DM Sans Bold"/>
                <a:ea typeface="DM Sans Bold"/>
                <a:cs typeface="DM Sans Bold"/>
              </a:defRPr>
            </a:lvl4pPr>
            <a:lvl5pPr marL="2057400" indent="-228600" algn="l" defTabSz="914400" rtl="0" eaLnBrk="1" latinLnBrk="0" hangingPunct="1">
              <a:lnSpc>
                <a:spcPct val="90000"/>
              </a:lnSpc>
              <a:spcBef>
                <a:spcPts val="500"/>
              </a:spcBef>
              <a:buFont typeface="Arial" panose="020B0604020202020204" pitchFamily="34" charset="0"/>
              <a:buChar char="•"/>
              <a:defRPr lang="de-DE" sz="2000" b="1" kern="1200" spc="-30" dirty="0">
                <a:solidFill>
                  <a:srgbClr val="545454"/>
                </a:solidFill>
                <a:latin typeface="DM Sans Bold"/>
                <a:ea typeface="DM Sans Bold"/>
                <a:cs typeface="DM Sans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2200"/>
              </a:spcBef>
              <a:buNone/>
            </a:pPr>
            <a:r>
              <a:rPr lang="de-DE" sz="2500"/>
              <a:t>B2B-Dienstleistungen für Pharmaunternehmen</a:t>
            </a:r>
          </a:p>
          <a:p>
            <a:pPr>
              <a:lnSpc>
                <a:spcPct val="150000"/>
              </a:lnSpc>
            </a:pPr>
            <a:endParaRPr lang="de-DE"/>
          </a:p>
        </p:txBody>
      </p:sp>
    </p:spTree>
    <p:extLst>
      <p:ext uri="{BB962C8B-B14F-4D97-AF65-F5344CB8AC3E}">
        <p14:creationId xmlns:p14="http://schemas.microsoft.com/office/powerpoint/2010/main" val="2045123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a:p>
        </p:txBody>
      </p:sp>
      <p:sp>
        <p:nvSpPr>
          <p:cNvPr id="5" name="Freeform 5"/>
          <p:cNvSpPr/>
          <p:nvPr/>
        </p:nvSpPr>
        <p:spPr>
          <a:xfrm>
            <a:off x="6909858" y="2122232"/>
            <a:ext cx="4468283" cy="5628154"/>
          </a:xfrm>
          <a:custGeom>
            <a:avLst/>
            <a:gdLst/>
            <a:ahLst/>
            <a:cxnLst/>
            <a:rect l="l" t="t" r="r" b="b"/>
            <a:pathLst>
              <a:path w="4468283" h="5628154">
                <a:moveTo>
                  <a:pt x="0" y="0"/>
                </a:moveTo>
                <a:lnTo>
                  <a:pt x="4468284" y="0"/>
                </a:lnTo>
                <a:lnTo>
                  <a:pt x="4468284" y="5628154"/>
                </a:lnTo>
                <a:lnTo>
                  <a:pt x="0" y="5628154"/>
                </a:lnTo>
                <a:lnTo>
                  <a:pt x="0" y="0"/>
                </a:lnTo>
                <a:close/>
              </a:path>
            </a:pathLst>
          </a:custGeom>
          <a:blipFill>
            <a:blip r:embed="rId4"/>
            <a:stretch>
              <a:fillRect t="-1221" b="-4282"/>
            </a:stretch>
          </a:blipFill>
        </p:spPr>
        <p:txBody>
          <a:bodyPr/>
          <a:lstStyle/>
          <a:p>
            <a:endParaRPr lang="de-DE" noProof="0"/>
          </a:p>
        </p:txBody>
      </p:sp>
      <p:sp>
        <p:nvSpPr>
          <p:cNvPr id="6" name="TextBox 6"/>
          <p:cNvSpPr txBox="1"/>
          <p:nvPr/>
        </p:nvSpPr>
        <p:spPr>
          <a:xfrm>
            <a:off x="5512666" y="7998651"/>
            <a:ext cx="7262668" cy="824865"/>
          </a:xfrm>
          <a:prstGeom prst="rect">
            <a:avLst/>
          </a:prstGeom>
        </p:spPr>
        <p:txBody>
          <a:bodyPr lIns="0" tIns="0" rIns="0" bIns="0" rtlCol="0" anchor="t">
            <a:spAutoFit/>
          </a:bodyPr>
          <a:lstStyle/>
          <a:p>
            <a:pPr algn="ctr">
              <a:lnSpc>
                <a:spcPts val="3359"/>
              </a:lnSpc>
              <a:spcBef>
                <a:spcPct val="0"/>
              </a:spcBef>
            </a:pPr>
            <a:r>
              <a:rPr lang="de-DE" sz="2400" b="1" spc="-36" noProof="0">
                <a:solidFill>
                  <a:srgbClr val="545454"/>
                </a:solidFill>
                <a:latin typeface="DM Sans Bold"/>
                <a:ea typeface="DM Sans Bold"/>
                <a:cs typeface="DM Sans Bold"/>
                <a:sym typeface="DM Sans Bold"/>
              </a:rPr>
              <a:t>TANJA RENNER</a:t>
            </a:r>
          </a:p>
          <a:p>
            <a:pPr algn="ctr">
              <a:lnSpc>
                <a:spcPts val="3359"/>
              </a:lnSpc>
              <a:spcBef>
                <a:spcPct val="0"/>
              </a:spcBef>
            </a:pPr>
            <a:r>
              <a:rPr lang="de-DE" sz="2400" spc="-36" noProof="0">
                <a:solidFill>
                  <a:srgbClr val="545454"/>
                </a:solidFill>
                <a:latin typeface="DM Sans"/>
                <a:ea typeface="DM Sans"/>
                <a:cs typeface="DM Sans"/>
                <a:sym typeface="DM Sans"/>
              </a:rPr>
              <a:t>Vorstandsvorsitzende und Gründerin von NIK e.V.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E63A0-3059-3E31-BC40-72F8CF8C37C6}"/>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4702AEFE-8991-0EE0-6936-58E534DD8DDF}"/>
              </a:ext>
            </a:extLst>
          </p:cNvPr>
          <p:cNvSpPr txBox="1"/>
          <p:nvPr/>
        </p:nvSpPr>
        <p:spPr>
          <a:xfrm>
            <a:off x="7298866" y="4975008"/>
            <a:ext cx="1216585" cy="1992277"/>
          </a:xfrm>
          <a:prstGeom prst="rect">
            <a:avLst/>
          </a:prstGeom>
        </p:spPr>
        <p:txBody>
          <a:bodyPr lIns="0" tIns="0" rIns="0" bIns="0" rtlCol="0" anchor="t">
            <a:spAutoFit/>
          </a:bodyPr>
          <a:lstStyle/>
          <a:p>
            <a:pPr algn="l">
              <a:lnSpc>
                <a:spcPts val="15000"/>
              </a:lnSpc>
            </a:pPr>
            <a:r>
              <a:rPr lang="en-US" sz="15000" b="1">
                <a:solidFill>
                  <a:srgbClr val="545454"/>
                </a:solidFill>
                <a:latin typeface="DM Sans Bold"/>
                <a:ea typeface="DM Sans Bold"/>
                <a:cs typeface="DM Sans Bold"/>
                <a:sym typeface="DM Sans Bold"/>
              </a:rPr>
              <a:t> </a:t>
            </a:r>
          </a:p>
        </p:txBody>
      </p:sp>
      <p:sp>
        <p:nvSpPr>
          <p:cNvPr id="15" name="Freeform 15">
            <a:extLst>
              <a:ext uri="{FF2B5EF4-FFF2-40B4-BE49-F238E27FC236}">
                <a16:creationId xmlns:a16="http://schemas.microsoft.com/office/drawing/2014/main" id="{D2DE51B6-D7FB-AB98-9737-D4F627D01AAC}"/>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9">
            <a:extLst>
              <a:ext uri="{FF2B5EF4-FFF2-40B4-BE49-F238E27FC236}">
                <a16:creationId xmlns:a16="http://schemas.microsoft.com/office/drawing/2014/main" id="{5AE63DA6-519F-9F41-8747-A22EE99F3C5E}"/>
              </a:ext>
            </a:extLst>
          </p:cNvPr>
          <p:cNvSpPr txBox="1"/>
          <p:nvPr/>
        </p:nvSpPr>
        <p:spPr>
          <a:xfrm>
            <a:off x="1524000" y="1935827"/>
            <a:ext cx="14570535" cy="6599948"/>
          </a:xfrm>
          <a:prstGeom prst="rect">
            <a:avLst/>
          </a:prstGeom>
        </p:spPr>
        <p:txBody>
          <a:bodyPr wrap="square" lIns="0" tIns="0" rIns="0" bIns="0" rtlCol="0" anchor="t">
            <a:spAutoFit/>
          </a:bodyPr>
          <a:lstStyle/>
          <a:p>
            <a:pPr algn="l">
              <a:lnSpc>
                <a:spcPts val="2940"/>
              </a:lnSpc>
            </a:pPr>
            <a:r>
              <a:rPr lang="en-US" sz="2400" b="1">
                <a:solidFill>
                  <a:srgbClr val="737373"/>
                </a:solidFill>
                <a:latin typeface="DM Sans Bold"/>
                <a:ea typeface="DM Sans Bold"/>
                <a:cs typeface="DM Sans Bold"/>
                <a:sym typeface="DM Sans Bold"/>
              </a:rPr>
              <a:t>                                         </a:t>
            </a:r>
            <a:endParaRPr lang="de-DE">
              <a:solidFill>
                <a:srgbClr val="000000"/>
              </a:solidFill>
              <a:latin typeface="Aptos" panose="02110004020202020204"/>
              <a:ea typeface="DM Sans Bold"/>
              <a:cs typeface="DM Sans Bold"/>
            </a:endParaRPr>
          </a:p>
          <a:p>
            <a:r>
              <a:rPr lang="de-DE" sz="2400" b="1" spc="-24">
                <a:solidFill>
                  <a:srgbClr val="545454"/>
                </a:solidFill>
                <a:latin typeface="DM Sans"/>
              </a:rPr>
              <a:t>Gemeinsames Ziel:</a:t>
            </a:r>
          </a:p>
          <a:p>
            <a:endParaRPr lang="de-DE" sz="2400" b="1" spc="-24">
              <a:solidFill>
                <a:srgbClr val="545454"/>
              </a:solidFill>
              <a:latin typeface="DM Sans"/>
            </a:endParaRPr>
          </a:p>
          <a:p>
            <a:r>
              <a:rPr lang="de-DE" sz="2400" spc="-24">
                <a:solidFill>
                  <a:srgbClr val="545454"/>
                </a:solidFill>
                <a:latin typeface="DM Sans"/>
              </a:rPr>
              <a:t>Patient Journey verkürzen, Versorgung verbessern, Vertrauen stärken</a:t>
            </a:r>
          </a:p>
          <a:p>
            <a:endParaRPr lang="de-DE" sz="2400" spc="-24">
              <a:solidFill>
                <a:srgbClr val="545454"/>
              </a:solidFill>
              <a:latin typeface="DM Sans"/>
            </a:endParaRPr>
          </a:p>
          <a:p>
            <a:endParaRPr lang="de-DE" sz="2400" spc="-24">
              <a:solidFill>
                <a:srgbClr val="545454"/>
              </a:solidFill>
              <a:latin typeface="DM Sans"/>
            </a:endParaRPr>
          </a:p>
          <a:p>
            <a:endParaRPr lang="de-DE" sz="2400" spc="-24">
              <a:solidFill>
                <a:srgbClr val="545454"/>
              </a:solidFill>
              <a:latin typeface="DM Sans"/>
            </a:endParaRPr>
          </a:p>
          <a:p>
            <a:r>
              <a:rPr lang="de-DE" sz="2400" b="1" spc="-24">
                <a:solidFill>
                  <a:srgbClr val="545454"/>
                </a:solidFill>
                <a:latin typeface="DM Sans"/>
              </a:rPr>
              <a:t>Wie wir das erreichen:</a:t>
            </a:r>
          </a:p>
          <a:p>
            <a:endParaRPr lang="de-DE" sz="2400" spc="-24">
              <a:solidFill>
                <a:srgbClr val="545454"/>
              </a:solidFill>
              <a:latin typeface="DM Sans"/>
            </a:endParaRPr>
          </a:p>
          <a:p>
            <a:pPr marL="342900" indent="-342900">
              <a:buFont typeface="Arial" panose="020B0604020202020204" pitchFamily="34" charset="0"/>
              <a:buChar char="•"/>
            </a:pPr>
            <a:r>
              <a:rPr lang="de-DE" sz="2400" spc="-24">
                <a:solidFill>
                  <a:srgbClr val="545454"/>
                </a:solidFill>
                <a:latin typeface="DM Sans"/>
              </a:rPr>
              <a:t>Awareness-Kampagnen und Fokuswochen</a:t>
            </a:r>
          </a:p>
          <a:p>
            <a:pPr marL="342900" indent="-342900">
              <a:buFont typeface="Arial" panose="020B0604020202020204" pitchFamily="34" charset="0"/>
              <a:buChar char="•"/>
            </a:pPr>
            <a:r>
              <a:rPr lang="de-DE" sz="2400" spc="-24">
                <a:solidFill>
                  <a:srgbClr val="545454"/>
                </a:solidFill>
                <a:latin typeface="DM Sans"/>
              </a:rPr>
              <a:t>Advisory Boards &amp; Expert Talks</a:t>
            </a:r>
          </a:p>
          <a:p>
            <a:pPr marL="342900" indent="-342900">
              <a:buFont typeface="Arial" panose="020B0604020202020204" pitchFamily="34" charset="0"/>
              <a:buChar char="•"/>
            </a:pPr>
            <a:r>
              <a:rPr lang="de-DE" sz="2400" spc="-24">
                <a:solidFill>
                  <a:srgbClr val="545454"/>
                </a:solidFill>
                <a:latin typeface="DM Sans"/>
              </a:rPr>
              <a:t>Co-</a:t>
            </a:r>
            <a:r>
              <a:rPr lang="de-DE" sz="2400" spc="-24" err="1">
                <a:solidFill>
                  <a:srgbClr val="545454"/>
                </a:solidFill>
                <a:latin typeface="DM Sans"/>
              </a:rPr>
              <a:t>Creation</a:t>
            </a:r>
            <a:r>
              <a:rPr lang="de-DE" sz="2400" spc="-24">
                <a:solidFill>
                  <a:srgbClr val="545454"/>
                </a:solidFill>
                <a:latin typeface="DM Sans"/>
              </a:rPr>
              <a:t> im NIK CAMPUS</a:t>
            </a:r>
          </a:p>
          <a:p>
            <a:pPr marL="342900" indent="-342900">
              <a:buFont typeface="Arial" panose="020B0604020202020204" pitchFamily="34" charset="0"/>
              <a:buChar char="•"/>
            </a:pPr>
            <a:r>
              <a:rPr lang="de-DE" sz="2400" spc="-24">
                <a:solidFill>
                  <a:srgbClr val="545454"/>
                </a:solidFill>
                <a:latin typeface="DM Sans"/>
              </a:rPr>
              <a:t>Edukative Kommunikation statt Produktwerbung</a:t>
            </a:r>
          </a:p>
          <a:p>
            <a:pPr marL="342900" indent="-342900">
              <a:buFont typeface="Arial" panose="020B0604020202020204" pitchFamily="34" charset="0"/>
              <a:buChar char="•"/>
            </a:pPr>
            <a:r>
              <a:rPr lang="de-DE" sz="2400" spc="-24">
                <a:solidFill>
                  <a:srgbClr val="545454"/>
                </a:solidFill>
                <a:latin typeface="DM Sans"/>
              </a:rPr>
              <a:t>„Mittelmaß ist nicht normal – Patienten dürfen mehr erwarten.</a:t>
            </a:r>
            <a:br>
              <a:rPr lang="de-DE" sz="2400" spc="-24">
                <a:solidFill>
                  <a:srgbClr val="545454"/>
                </a:solidFill>
                <a:latin typeface="DM Sans"/>
              </a:rPr>
            </a:br>
            <a:r>
              <a:rPr lang="de-DE" sz="2400" spc="-24">
                <a:solidFill>
                  <a:srgbClr val="545454"/>
                </a:solidFill>
                <a:latin typeface="DM Sans"/>
              </a:rPr>
              <a:t>Und gemeinsam können wir das ermöglichen.“</a:t>
            </a:r>
          </a:p>
          <a:p>
            <a:pPr>
              <a:lnSpc>
                <a:spcPct val="150000"/>
              </a:lnSpc>
            </a:pPr>
            <a:br>
              <a:rPr lang="de-DE" sz="2400" spc="-24">
                <a:solidFill>
                  <a:srgbClr val="545454"/>
                </a:solidFill>
                <a:latin typeface="DM Sans"/>
              </a:rPr>
            </a:br>
            <a:endParaRPr lang="de-DE" sz="2400" spc="-24">
              <a:solidFill>
                <a:srgbClr val="545454"/>
              </a:solidFill>
              <a:latin typeface="DM Sans"/>
            </a:endParaRPr>
          </a:p>
        </p:txBody>
      </p:sp>
      <p:sp>
        <p:nvSpPr>
          <p:cNvPr id="4" name="Titel 3">
            <a:extLst>
              <a:ext uri="{FF2B5EF4-FFF2-40B4-BE49-F238E27FC236}">
                <a16:creationId xmlns:a16="http://schemas.microsoft.com/office/drawing/2014/main" id="{D9C478D7-F20C-2A15-9419-F5C2E3504EA5}"/>
              </a:ext>
            </a:extLst>
          </p:cNvPr>
          <p:cNvSpPr>
            <a:spLocks noGrp="1"/>
          </p:cNvSpPr>
          <p:nvPr>
            <p:ph type="title"/>
          </p:nvPr>
        </p:nvSpPr>
        <p:spPr>
          <a:xfrm>
            <a:off x="1143000" y="445746"/>
            <a:ext cx="12649200" cy="609600"/>
          </a:xfrm>
        </p:spPr>
        <p:txBody>
          <a:bodyPr>
            <a:noAutofit/>
          </a:bodyPr>
          <a:lstStyle/>
          <a:p>
            <a:r>
              <a:rPr lang="de-DE" spc="-53">
                <a:latin typeface="Playfair Display Bold"/>
                <a:cs typeface="Playfair Display Bold"/>
              </a:rPr>
              <a:t>Gemeinsam die Versorgung verändern</a:t>
            </a:r>
          </a:p>
        </p:txBody>
      </p:sp>
    </p:spTree>
    <p:extLst>
      <p:ext uri="{BB962C8B-B14F-4D97-AF65-F5344CB8AC3E}">
        <p14:creationId xmlns:p14="http://schemas.microsoft.com/office/powerpoint/2010/main" val="1873925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60E2-91AC-11BE-630A-3CCB9A090056}"/>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10031079-4B34-56AC-E1BC-4D2B6B810FF9}"/>
              </a:ext>
            </a:extLst>
          </p:cNvPr>
          <p:cNvSpPr txBox="1"/>
          <p:nvPr/>
        </p:nvSpPr>
        <p:spPr>
          <a:xfrm>
            <a:off x="7298866" y="4975008"/>
            <a:ext cx="1216585" cy="1992277"/>
          </a:xfrm>
          <a:prstGeom prst="rect">
            <a:avLst/>
          </a:prstGeom>
        </p:spPr>
        <p:txBody>
          <a:bodyPr lIns="0" tIns="0" rIns="0" bIns="0" rtlCol="0" anchor="t">
            <a:spAutoFit/>
          </a:bodyPr>
          <a:lstStyle/>
          <a:p>
            <a:pPr algn="l">
              <a:lnSpc>
                <a:spcPts val="15000"/>
              </a:lnSpc>
            </a:pPr>
            <a:r>
              <a:rPr lang="en-US" sz="15000" b="1">
                <a:solidFill>
                  <a:srgbClr val="545454"/>
                </a:solidFill>
                <a:latin typeface="DM Sans Bold"/>
                <a:ea typeface="DM Sans Bold"/>
                <a:cs typeface="DM Sans Bold"/>
                <a:sym typeface="DM Sans Bold"/>
              </a:rPr>
              <a:t> </a:t>
            </a:r>
          </a:p>
        </p:txBody>
      </p:sp>
      <p:sp>
        <p:nvSpPr>
          <p:cNvPr id="15" name="Freeform 15">
            <a:extLst>
              <a:ext uri="{FF2B5EF4-FFF2-40B4-BE49-F238E27FC236}">
                <a16:creationId xmlns:a16="http://schemas.microsoft.com/office/drawing/2014/main" id="{F93C55FA-162E-6F55-CDBE-F155855C4EAF}"/>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9">
            <a:extLst>
              <a:ext uri="{FF2B5EF4-FFF2-40B4-BE49-F238E27FC236}">
                <a16:creationId xmlns:a16="http://schemas.microsoft.com/office/drawing/2014/main" id="{CA4C2BFE-591B-7747-6B79-9DC13956E1B6}"/>
              </a:ext>
            </a:extLst>
          </p:cNvPr>
          <p:cNvSpPr txBox="1"/>
          <p:nvPr/>
        </p:nvSpPr>
        <p:spPr>
          <a:xfrm>
            <a:off x="1431465" y="1190468"/>
            <a:ext cx="14570535" cy="7943200"/>
          </a:xfrm>
          <a:prstGeom prst="rect">
            <a:avLst/>
          </a:prstGeom>
        </p:spPr>
        <p:txBody>
          <a:bodyPr wrap="square" lIns="0" tIns="0" rIns="0" bIns="0" rtlCol="0" anchor="t">
            <a:spAutoFit/>
          </a:bodyPr>
          <a:lstStyle/>
          <a:p>
            <a:pPr algn="l">
              <a:lnSpc>
                <a:spcPts val="2940"/>
              </a:lnSpc>
            </a:pPr>
            <a:endParaRPr/>
          </a:p>
          <a:p>
            <a:pPr algn="l">
              <a:lnSpc>
                <a:spcPct val="150000"/>
              </a:lnSpc>
            </a:pPr>
            <a:r>
              <a:rPr lang="en-US" sz="2400" b="1">
                <a:solidFill>
                  <a:srgbClr val="737373"/>
                </a:solidFill>
                <a:latin typeface="DM Sans Bold"/>
                <a:ea typeface="DM Sans Bold"/>
                <a:cs typeface="DM Sans Bold"/>
                <a:sym typeface="DM Sans Bold"/>
              </a:rPr>
              <a:t>                                                       </a:t>
            </a:r>
          </a:p>
          <a:p>
            <a:r>
              <a:rPr lang="de-DE" sz="2400" b="1" spc="-24">
                <a:solidFill>
                  <a:srgbClr val="545454"/>
                </a:solidFill>
                <a:latin typeface="DM Sans"/>
              </a:rPr>
              <a:t>Gemeinsam Wissen vermitteln, Vertrauen schaffen, Versorgung verbessern.</a:t>
            </a:r>
          </a:p>
          <a:p>
            <a:endParaRPr lang="de-DE" sz="2400" b="1" spc="-24">
              <a:solidFill>
                <a:srgbClr val="545454"/>
              </a:solidFill>
              <a:latin typeface="DM Sans"/>
            </a:endParaRPr>
          </a:p>
          <a:p>
            <a:r>
              <a:rPr lang="de-DE" sz="2400" b="1" spc="-24">
                <a:solidFill>
                  <a:srgbClr val="545454"/>
                </a:solidFill>
                <a:latin typeface="DM Sans"/>
              </a:rPr>
              <a:t>So arbeiten wir mit Pharma-Partnern:</a:t>
            </a:r>
          </a:p>
          <a:p>
            <a:endParaRPr lang="de-DE" sz="2400" b="1" spc="-24">
              <a:solidFill>
                <a:srgbClr val="545454"/>
              </a:solidFill>
              <a:latin typeface="DM Sans"/>
            </a:endParaRPr>
          </a:p>
          <a:p>
            <a:pPr marL="342900" indent="-342900">
              <a:buFont typeface="Arial" panose="020B0604020202020204" pitchFamily="34" charset="0"/>
              <a:buChar char="•"/>
            </a:pPr>
            <a:r>
              <a:rPr lang="de-DE" sz="2400" b="1" spc="-24">
                <a:solidFill>
                  <a:srgbClr val="545454"/>
                </a:solidFill>
                <a:latin typeface="DM Sans"/>
              </a:rPr>
              <a:t>Edukative Awareness-Kampagnen: </a:t>
            </a:r>
            <a:r>
              <a:rPr lang="de-DE" sz="2400" spc="-24">
                <a:solidFill>
                  <a:srgbClr val="545454"/>
                </a:solidFill>
                <a:latin typeface="DM Sans"/>
              </a:rPr>
              <a:t>z. B. Fokuswochen zu Rheuma, CED, MS, Haut – mit patientenverständlicher Aufklärung.</a:t>
            </a:r>
          </a:p>
          <a:p>
            <a:pPr marL="342900" indent="-342900">
              <a:buFont typeface="Arial" panose="020B0604020202020204" pitchFamily="34" charset="0"/>
              <a:buChar char="•"/>
            </a:pPr>
            <a:endParaRPr lang="de-DE" sz="2400" spc="-24">
              <a:solidFill>
                <a:srgbClr val="545454"/>
              </a:solidFill>
              <a:latin typeface="DM Sans"/>
            </a:endParaRPr>
          </a:p>
          <a:p>
            <a:pPr marL="342900" indent="-342900">
              <a:buFont typeface="Arial" panose="020B0604020202020204" pitchFamily="34" charset="0"/>
              <a:buChar char="•"/>
            </a:pPr>
            <a:r>
              <a:rPr lang="de-DE" sz="2400" b="1" spc="-24">
                <a:solidFill>
                  <a:srgbClr val="545454"/>
                </a:solidFill>
                <a:latin typeface="DM Sans"/>
              </a:rPr>
              <a:t>Digitale Patientenreisen: </a:t>
            </a:r>
            <a:r>
              <a:rPr lang="de-DE" sz="2400" spc="-24">
                <a:solidFill>
                  <a:srgbClr val="545454"/>
                </a:solidFill>
                <a:latin typeface="DM Sans"/>
              </a:rPr>
              <a:t>Informations- und Coaching-Module zur Therapietreue.</a:t>
            </a:r>
          </a:p>
          <a:p>
            <a:pPr marL="342900" indent="-342900">
              <a:buFont typeface="Arial" panose="020B0604020202020204" pitchFamily="34" charset="0"/>
              <a:buChar char="•"/>
            </a:pPr>
            <a:endParaRPr lang="de-DE" sz="2400" spc="-24">
              <a:solidFill>
                <a:srgbClr val="545454"/>
              </a:solidFill>
              <a:latin typeface="DM Sans"/>
            </a:endParaRPr>
          </a:p>
          <a:p>
            <a:pPr marL="342900" indent="-342900">
              <a:buFont typeface="Arial" panose="020B0604020202020204" pitchFamily="34" charset="0"/>
              <a:buChar char="•"/>
            </a:pPr>
            <a:r>
              <a:rPr lang="de-DE" sz="2400" b="1" spc="-24">
                <a:solidFill>
                  <a:srgbClr val="545454"/>
                </a:solidFill>
                <a:latin typeface="DM Sans"/>
              </a:rPr>
              <a:t>Adhärenz-Projekte:</a:t>
            </a:r>
            <a:r>
              <a:rPr lang="de-DE" sz="2400" spc="-24">
                <a:solidFill>
                  <a:srgbClr val="545454"/>
                </a:solidFill>
                <a:latin typeface="DM Sans"/>
              </a:rPr>
              <a:t> Begleitung durch den Therapieprozess mit verständlichen Inhalten.</a:t>
            </a:r>
          </a:p>
          <a:p>
            <a:pPr marL="342900" indent="-342900">
              <a:buFont typeface="Arial" panose="020B0604020202020204" pitchFamily="34" charset="0"/>
              <a:buChar char="•"/>
            </a:pPr>
            <a:endParaRPr lang="de-DE" sz="2400" spc="-24">
              <a:solidFill>
                <a:srgbClr val="545454"/>
              </a:solidFill>
              <a:latin typeface="DM Sans"/>
            </a:endParaRPr>
          </a:p>
          <a:p>
            <a:pPr marL="342900" indent="-342900">
              <a:buFont typeface="Arial" panose="020B0604020202020204" pitchFamily="34" charset="0"/>
              <a:buChar char="•"/>
            </a:pPr>
            <a:r>
              <a:rPr lang="de-DE" sz="2400" b="1" spc="-24">
                <a:solidFill>
                  <a:srgbClr val="545454"/>
                </a:solidFill>
                <a:latin typeface="DM Sans"/>
              </a:rPr>
              <a:t>Workshops &amp; Webinare: </a:t>
            </a:r>
            <a:r>
              <a:rPr lang="de-DE" sz="2400" spc="-24">
                <a:solidFill>
                  <a:srgbClr val="545454"/>
                </a:solidFill>
                <a:latin typeface="DM Sans"/>
              </a:rPr>
              <a:t>Gemeinsame Formate zu Kommunikation, Diagnosestellung, Lebensqualität.</a:t>
            </a:r>
          </a:p>
          <a:p>
            <a:pPr marL="342900" indent="-342900">
              <a:buFont typeface="Arial" panose="020B0604020202020204" pitchFamily="34" charset="0"/>
              <a:buChar char="•"/>
            </a:pPr>
            <a:endParaRPr lang="de-DE" sz="2400" spc="-24">
              <a:solidFill>
                <a:srgbClr val="545454"/>
              </a:solidFill>
              <a:latin typeface="DM Sans"/>
            </a:endParaRPr>
          </a:p>
          <a:p>
            <a:pPr marL="342900" indent="-342900">
              <a:buFont typeface="Arial" panose="020B0604020202020204" pitchFamily="34" charset="0"/>
              <a:buChar char="•"/>
            </a:pPr>
            <a:r>
              <a:rPr lang="de-DE" sz="2400" b="1" spc="-24">
                <a:solidFill>
                  <a:srgbClr val="545454"/>
                </a:solidFill>
                <a:latin typeface="DM Sans"/>
              </a:rPr>
              <a:t>Unser Vorteil: </a:t>
            </a:r>
            <a:r>
              <a:rPr lang="de-DE" sz="2400" spc="-24">
                <a:solidFill>
                  <a:srgbClr val="545454"/>
                </a:solidFill>
                <a:latin typeface="DM Sans"/>
              </a:rPr>
              <a:t>Wir kombinieren die Perspektiven von Patienten, Ärzten und Industrie – </a:t>
            </a:r>
            <a:r>
              <a:rPr lang="de-DE" sz="2400" spc="-24" err="1">
                <a:solidFill>
                  <a:srgbClr val="545454"/>
                </a:solidFill>
                <a:latin typeface="DM Sans"/>
              </a:rPr>
              <a:t>compliant</a:t>
            </a:r>
            <a:r>
              <a:rPr lang="de-DE" sz="2400" spc="-24">
                <a:solidFill>
                  <a:srgbClr val="545454"/>
                </a:solidFill>
                <a:latin typeface="DM Sans"/>
              </a:rPr>
              <a:t>, glaubwürdig, wirkungsvoll.</a:t>
            </a:r>
          </a:p>
          <a:p>
            <a:br>
              <a:rPr lang="de-DE" sz="2400"/>
            </a:br>
            <a:endParaRPr lang="de-DE" sz="2400"/>
          </a:p>
          <a:p>
            <a:br>
              <a:rPr lang="de-DE" sz="2400"/>
            </a:br>
            <a:endParaRPr lang="de-DE" sz="2400"/>
          </a:p>
        </p:txBody>
      </p:sp>
      <p:sp>
        <p:nvSpPr>
          <p:cNvPr id="4" name="Titel 3">
            <a:extLst>
              <a:ext uri="{FF2B5EF4-FFF2-40B4-BE49-F238E27FC236}">
                <a16:creationId xmlns:a16="http://schemas.microsoft.com/office/drawing/2014/main" id="{F706594E-E978-9944-39D8-9F8B0E4F4090}"/>
              </a:ext>
            </a:extLst>
          </p:cNvPr>
          <p:cNvSpPr>
            <a:spLocks noGrp="1"/>
          </p:cNvSpPr>
          <p:nvPr>
            <p:ph type="title"/>
          </p:nvPr>
        </p:nvSpPr>
        <p:spPr>
          <a:xfrm>
            <a:off x="1143000" y="445746"/>
            <a:ext cx="12649200" cy="609600"/>
          </a:xfrm>
        </p:spPr>
        <p:txBody>
          <a:bodyPr>
            <a:noAutofit/>
          </a:bodyPr>
          <a:lstStyle/>
          <a:p>
            <a:r>
              <a:rPr lang="de-DE" spc="-53">
                <a:latin typeface="Playfair Display Bold"/>
                <a:cs typeface="Playfair Display Bold"/>
              </a:rPr>
              <a:t>Co-Creation mit Pharma – aus der Praxis für die Praxis</a:t>
            </a:r>
          </a:p>
        </p:txBody>
      </p:sp>
    </p:spTree>
    <p:extLst>
      <p:ext uri="{BB962C8B-B14F-4D97-AF65-F5344CB8AC3E}">
        <p14:creationId xmlns:p14="http://schemas.microsoft.com/office/powerpoint/2010/main" val="170178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87E7-7B6D-A00D-A8E6-559DA1D26659}"/>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7A17C8B7-C003-950B-004E-0026821FEBF0}"/>
              </a:ext>
            </a:extLst>
          </p:cNvPr>
          <p:cNvSpPr txBox="1"/>
          <p:nvPr/>
        </p:nvSpPr>
        <p:spPr>
          <a:xfrm>
            <a:off x="7298866" y="4975008"/>
            <a:ext cx="1216585" cy="1992277"/>
          </a:xfrm>
          <a:prstGeom prst="rect">
            <a:avLst/>
          </a:prstGeom>
        </p:spPr>
        <p:txBody>
          <a:bodyPr lIns="0" tIns="0" rIns="0" bIns="0" rtlCol="0" anchor="t">
            <a:spAutoFit/>
          </a:bodyPr>
          <a:lstStyle/>
          <a:p>
            <a:pPr algn="l">
              <a:lnSpc>
                <a:spcPts val="15000"/>
              </a:lnSpc>
            </a:pPr>
            <a:r>
              <a:rPr lang="en-US" sz="15000" b="1">
                <a:solidFill>
                  <a:srgbClr val="545454"/>
                </a:solidFill>
                <a:latin typeface="DM Sans Bold"/>
                <a:ea typeface="DM Sans Bold"/>
                <a:cs typeface="DM Sans Bold"/>
                <a:sym typeface="DM Sans Bold"/>
              </a:rPr>
              <a:t> </a:t>
            </a:r>
          </a:p>
        </p:txBody>
      </p:sp>
      <p:sp>
        <p:nvSpPr>
          <p:cNvPr id="15" name="Freeform 15">
            <a:extLst>
              <a:ext uri="{FF2B5EF4-FFF2-40B4-BE49-F238E27FC236}">
                <a16:creationId xmlns:a16="http://schemas.microsoft.com/office/drawing/2014/main" id="{B496C24A-1BF0-AE89-E176-67CB5F0A4EAD}"/>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9">
            <a:extLst>
              <a:ext uri="{FF2B5EF4-FFF2-40B4-BE49-F238E27FC236}">
                <a16:creationId xmlns:a16="http://schemas.microsoft.com/office/drawing/2014/main" id="{D7012388-167B-0053-6163-041D3FE639DB}"/>
              </a:ext>
            </a:extLst>
          </p:cNvPr>
          <p:cNvSpPr txBox="1"/>
          <p:nvPr/>
        </p:nvSpPr>
        <p:spPr>
          <a:xfrm>
            <a:off x="1524000" y="1196044"/>
            <a:ext cx="14570535" cy="7523342"/>
          </a:xfrm>
          <a:prstGeom prst="rect">
            <a:avLst/>
          </a:prstGeom>
        </p:spPr>
        <p:txBody>
          <a:bodyPr wrap="square" lIns="0" tIns="0" rIns="0" bIns="0" rtlCol="0" anchor="t">
            <a:spAutoFit/>
          </a:bodyPr>
          <a:lstStyle/>
          <a:p>
            <a:pPr algn="l">
              <a:lnSpc>
                <a:spcPts val="2940"/>
              </a:lnSpc>
            </a:pPr>
            <a:endParaRPr/>
          </a:p>
          <a:p>
            <a:pPr algn="l">
              <a:lnSpc>
                <a:spcPct val="150000"/>
              </a:lnSpc>
            </a:pPr>
            <a:r>
              <a:rPr lang="en-US" sz="2400" b="1">
                <a:solidFill>
                  <a:srgbClr val="737373"/>
                </a:solidFill>
                <a:latin typeface="DM Sans Bold"/>
                <a:ea typeface="DM Sans Bold"/>
                <a:cs typeface="DM Sans Bold"/>
                <a:sym typeface="DM Sans Bold"/>
              </a:rPr>
              <a:t>                                                       </a:t>
            </a:r>
          </a:p>
          <a:p>
            <a:br>
              <a:rPr lang="de-DE" sz="2400"/>
            </a:br>
            <a:r>
              <a:rPr lang="de-DE" sz="2400" b="1" spc="-24">
                <a:solidFill>
                  <a:srgbClr val="545454"/>
                </a:solidFill>
                <a:latin typeface="DM Sans"/>
              </a:rPr>
              <a:t>Von Werbung zu echtem Wert für Patienten und Ärzte</a:t>
            </a:r>
          </a:p>
          <a:p>
            <a:endParaRPr lang="de-DE" sz="2400" b="1" spc="-24">
              <a:solidFill>
                <a:srgbClr val="545454"/>
              </a:solidFill>
              <a:latin typeface="DM Sans"/>
            </a:endParaRPr>
          </a:p>
          <a:p>
            <a:pPr marL="342900" indent="-342900">
              <a:lnSpc>
                <a:spcPct val="150000"/>
              </a:lnSpc>
              <a:buFont typeface="Arial" panose="020B0604020202020204" pitchFamily="34" charset="0"/>
              <a:buChar char="•"/>
            </a:pPr>
            <a:r>
              <a:rPr lang="de-DE" sz="2400" spc="-24">
                <a:solidFill>
                  <a:srgbClr val="545454"/>
                </a:solidFill>
                <a:latin typeface="DM Sans"/>
              </a:rPr>
              <a:t>Zugang zu relevanten Patientengruppen und echten </a:t>
            </a:r>
            <a:r>
              <a:rPr lang="de-DE" sz="2400" spc="-24" err="1">
                <a:solidFill>
                  <a:srgbClr val="545454"/>
                </a:solidFill>
                <a:latin typeface="DM Sans"/>
              </a:rPr>
              <a:t>Insights</a:t>
            </a:r>
            <a:endParaRPr lang="de-DE" sz="2400" spc="-24">
              <a:solidFill>
                <a:srgbClr val="545454"/>
              </a:solidFill>
              <a:latin typeface="DM Sans"/>
            </a:endParaRPr>
          </a:p>
          <a:p>
            <a:pPr marL="342900" indent="-342900">
              <a:lnSpc>
                <a:spcPct val="150000"/>
              </a:lnSpc>
              <a:buFont typeface="Arial" panose="020B0604020202020204" pitchFamily="34" charset="0"/>
              <a:buChar char="•"/>
            </a:pPr>
            <a:r>
              <a:rPr lang="de-DE" sz="2400" spc="-24">
                <a:solidFill>
                  <a:srgbClr val="545454"/>
                </a:solidFill>
                <a:latin typeface="DM Sans"/>
              </a:rPr>
              <a:t>Glaubwürdige Plattform für edukative Inhalte</a:t>
            </a:r>
          </a:p>
          <a:p>
            <a:pPr marL="342900" indent="-342900">
              <a:lnSpc>
                <a:spcPct val="150000"/>
              </a:lnSpc>
              <a:buFont typeface="Arial" panose="020B0604020202020204" pitchFamily="34" charset="0"/>
              <a:buChar char="•"/>
            </a:pPr>
            <a:r>
              <a:rPr lang="de-DE" sz="2400" spc="-24">
                <a:solidFill>
                  <a:srgbClr val="545454"/>
                </a:solidFill>
                <a:latin typeface="DM Sans"/>
              </a:rPr>
              <a:t>Imagegewinn durch partnerschaftliche Aufklärung </a:t>
            </a:r>
          </a:p>
          <a:p>
            <a:pPr marL="342900" indent="-342900">
              <a:lnSpc>
                <a:spcPct val="150000"/>
              </a:lnSpc>
              <a:buFont typeface="Arial" panose="020B0604020202020204" pitchFamily="34" charset="0"/>
              <a:buChar char="•"/>
            </a:pPr>
            <a:r>
              <a:rPr lang="de-DE" sz="2400" spc="-24">
                <a:solidFill>
                  <a:srgbClr val="545454"/>
                </a:solidFill>
                <a:latin typeface="DM Sans"/>
              </a:rPr>
              <a:t>Stärkung von Therapieadhärenz und Arztkommunikation</a:t>
            </a:r>
          </a:p>
          <a:p>
            <a:pPr marL="342900" indent="-342900">
              <a:lnSpc>
                <a:spcPct val="150000"/>
              </a:lnSpc>
              <a:buFont typeface="Arial" panose="020B0604020202020204" pitchFamily="34" charset="0"/>
              <a:buChar char="•"/>
            </a:pPr>
            <a:r>
              <a:rPr lang="de-DE" sz="2400" spc="-24">
                <a:solidFill>
                  <a:srgbClr val="545454"/>
                </a:solidFill>
                <a:latin typeface="DM Sans"/>
              </a:rPr>
              <a:t>Langfristige Patientenbindung durch edukativen Content</a:t>
            </a:r>
          </a:p>
          <a:p>
            <a:pPr marL="342900" indent="-342900">
              <a:lnSpc>
                <a:spcPct val="150000"/>
              </a:lnSpc>
              <a:buFont typeface="Arial" panose="020B0604020202020204" pitchFamily="34" charset="0"/>
              <a:buChar char="•"/>
            </a:pPr>
            <a:r>
              <a:rPr lang="de-DE" sz="2400" spc="-24">
                <a:solidFill>
                  <a:srgbClr val="545454"/>
                </a:solidFill>
                <a:latin typeface="DM Sans"/>
              </a:rPr>
              <a:t>Positionierung als Treiber echter Versorgungstransformation</a:t>
            </a:r>
          </a:p>
          <a:p>
            <a:pPr marL="342900" indent="-342900">
              <a:lnSpc>
                <a:spcPct val="150000"/>
              </a:lnSpc>
              <a:buFont typeface="Arial" panose="020B0604020202020204" pitchFamily="34" charset="0"/>
              <a:buChar char="•"/>
            </a:pPr>
            <a:r>
              <a:rPr lang="de-DE" sz="2400" spc="-36">
                <a:solidFill>
                  <a:srgbClr val="545454"/>
                </a:solidFill>
                <a:latin typeface="DM Sans"/>
                <a:sym typeface="Open Sauce"/>
              </a:rPr>
              <a:t>Ideen gemeinsam umsetzen, Kampagnen glaubwürdig kommunizieren</a:t>
            </a:r>
            <a:endParaRPr lang="de-DE" sz="2400" spc="-24">
              <a:solidFill>
                <a:srgbClr val="545454"/>
              </a:solidFill>
              <a:latin typeface="DM Sans"/>
            </a:endParaRPr>
          </a:p>
          <a:p>
            <a:pPr marL="342900" indent="-342900">
              <a:lnSpc>
                <a:spcPct val="150000"/>
              </a:lnSpc>
              <a:buFont typeface="Arial" panose="020B0604020202020204" pitchFamily="34" charset="0"/>
              <a:buChar char="•"/>
            </a:pPr>
            <a:r>
              <a:rPr lang="de-DE" sz="2400" spc="-24">
                <a:solidFill>
                  <a:srgbClr val="545454"/>
                </a:solidFill>
                <a:latin typeface="DM Sans"/>
              </a:rPr>
              <a:t>„</a:t>
            </a:r>
            <a:r>
              <a:rPr lang="de-DE" sz="2400" spc="-24" err="1">
                <a:solidFill>
                  <a:srgbClr val="545454"/>
                </a:solidFill>
                <a:latin typeface="DM Sans"/>
              </a:rPr>
              <a:t>Pharma</a:t>
            </a:r>
            <a:r>
              <a:rPr lang="de-DE" sz="2400" spc="-24">
                <a:solidFill>
                  <a:srgbClr val="545454"/>
                </a:solidFill>
                <a:latin typeface="DM Sans"/>
              </a:rPr>
              <a:t> + NIK: gemeinsam für informierte, motivierte und therapietreue Patienten“</a:t>
            </a:r>
          </a:p>
          <a:p>
            <a:pPr>
              <a:lnSpc>
                <a:spcPct val="150000"/>
              </a:lnSpc>
            </a:pPr>
            <a:br>
              <a:rPr lang="de-DE" sz="2400" spc="-24">
                <a:solidFill>
                  <a:srgbClr val="545454"/>
                </a:solidFill>
                <a:latin typeface="DM Sans"/>
              </a:rPr>
            </a:br>
            <a:endParaRPr lang="de-DE" sz="2400" spc="-24">
              <a:solidFill>
                <a:srgbClr val="545454"/>
              </a:solidFill>
              <a:latin typeface="DM Sans"/>
            </a:endParaRPr>
          </a:p>
        </p:txBody>
      </p:sp>
      <p:sp>
        <p:nvSpPr>
          <p:cNvPr id="4" name="Titel 3">
            <a:extLst>
              <a:ext uri="{FF2B5EF4-FFF2-40B4-BE49-F238E27FC236}">
                <a16:creationId xmlns:a16="http://schemas.microsoft.com/office/drawing/2014/main" id="{E588B684-DB9F-8CF6-E453-3DA4E958E3E8}"/>
              </a:ext>
            </a:extLst>
          </p:cNvPr>
          <p:cNvSpPr>
            <a:spLocks noGrp="1"/>
          </p:cNvSpPr>
          <p:nvPr>
            <p:ph type="title"/>
          </p:nvPr>
        </p:nvSpPr>
        <p:spPr>
          <a:xfrm>
            <a:off x="1114425" y="860083"/>
            <a:ext cx="12649200" cy="609600"/>
          </a:xfrm>
        </p:spPr>
        <p:txBody>
          <a:bodyPr>
            <a:noAutofit/>
          </a:bodyPr>
          <a:lstStyle/>
          <a:p>
            <a:r>
              <a:rPr lang="de-DE" spc="-53">
                <a:latin typeface="Playfair Display Bold"/>
              </a:rPr>
              <a:t>Der gemeinsame</a:t>
            </a:r>
            <a:r>
              <a:rPr lang="de-DE" b="0" spc="-53">
                <a:solidFill>
                  <a:srgbClr val="000000"/>
                </a:solidFill>
                <a:latin typeface="Playfair Display"/>
              </a:rPr>
              <a:t> </a:t>
            </a:r>
            <a:r>
              <a:rPr lang="de-DE" spc="-53">
                <a:latin typeface="Playfair Display Bold"/>
              </a:rPr>
              <a:t>Mehrwert</a:t>
            </a:r>
          </a:p>
          <a:p>
            <a:endParaRPr lang="de-DE"/>
          </a:p>
        </p:txBody>
      </p:sp>
    </p:spTree>
    <p:extLst>
      <p:ext uri="{BB962C8B-B14F-4D97-AF65-F5344CB8AC3E}">
        <p14:creationId xmlns:p14="http://schemas.microsoft.com/office/powerpoint/2010/main" val="2227116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C255-9928-6B80-391F-2E71CE72724E}"/>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B03524E4-4A93-283E-4EBB-E1805BBE6830}"/>
              </a:ext>
            </a:extLst>
          </p:cNvPr>
          <p:cNvSpPr txBox="1"/>
          <p:nvPr/>
        </p:nvSpPr>
        <p:spPr>
          <a:xfrm>
            <a:off x="7298866" y="4975008"/>
            <a:ext cx="1216585" cy="1992277"/>
          </a:xfrm>
          <a:prstGeom prst="rect">
            <a:avLst/>
          </a:prstGeom>
        </p:spPr>
        <p:txBody>
          <a:bodyPr lIns="0" tIns="0" rIns="0" bIns="0" rtlCol="0" anchor="t">
            <a:spAutoFit/>
          </a:bodyPr>
          <a:lstStyle/>
          <a:p>
            <a:pPr algn="l">
              <a:lnSpc>
                <a:spcPts val="15000"/>
              </a:lnSpc>
            </a:pPr>
            <a:r>
              <a:rPr lang="en-US" sz="15000" b="1">
                <a:solidFill>
                  <a:srgbClr val="545454"/>
                </a:solidFill>
                <a:latin typeface="DM Sans Bold"/>
                <a:ea typeface="DM Sans Bold"/>
                <a:cs typeface="DM Sans Bold"/>
                <a:sym typeface="DM Sans Bold"/>
              </a:rPr>
              <a:t> </a:t>
            </a:r>
          </a:p>
        </p:txBody>
      </p:sp>
      <p:sp>
        <p:nvSpPr>
          <p:cNvPr id="15" name="Freeform 15">
            <a:extLst>
              <a:ext uri="{FF2B5EF4-FFF2-40B4-BE49-F238E27FC236}">
                <a16:creationId xmlns:a16="http://schemas.microsoft.com/office/drawing/2014/main" id="{A429E4C5-2A87-D63C-1D44-6447792E23FD}"/>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9">
            <a:extLst>
              <a:ext uri="{FF2B5EF4-FFF2-40B4-BE49-F238E27FC236}">
                <a16:creationId xmlns:a16="http://schemas.microsoft.com/office/drawing/2014/main" id="{C967311E-834D-000F-7CB3-FB71E3CDDD2D}"/>
              </a:ext>
            </a:extLst>
          </p:cNvPr>
          <p:cNvSpPr txBox="1"/>
          <p:nvPr/>
        </p:nvSpPr>
        <p:spPr>
          <a:xfrm>
            <a:off x="1431465" y="1190468"/>
            <a:ext cx="14570535" cy="5307350"/>
          </a:xfrm>
          <a:prstGeom prst="rect">
            <a:avLst/>
          </a:prstGeom>
        </p:spPr>
        <p:txBody>
          <a:bodyPr wrap="square" lIns="0" tIns="0" rIns="0" bIns="0" rtlCol="0" anchor="t">
            <a:spAutoFit/>
          </a:bodyPr>
          <a:lstStyle/>
          <a:p>
            <a:pPr algn="l">
              <a:lnSpc>
                <a:spcPts val="2940"/>
              </a:lnSpc>
            </a:pPr>
            <a:endParaRPr/>
          </a:p>
          <a:p>
            <a:pPr algn="l">
              <a:lnSpc>
                <a:spcPct val="150000"/>
              </a:lnSpc>
            </a:pPr>
            <a:r>
              <a:rPr lang="en-US" sz="2400" b="1">
                <a:solidFill>
                  <a:srgbClr val="737373"/>
                </a:solidFill>
                <a:latin typeface="DM Sans Bold"/>
                <a:ea typeface="DM Sans Bold"/>
                <a:cs typeface="DM Sans Bold"/>
                <a:sym typeface="DM Sans Bold"/>
              </a:rPr>
              <a:t>                                                       </a:t>
            </a:r>
          </a:p>
          <a:p>
            <a:pPr>
              <a:lnSpc>
                <a:spcPct val="150000"/>
              </a:lnSpc>
              <a:defRPr sz="1800"/>
            </a:pPr>
            <a:r>
              <a:rPr lang="de-DE" sz="2400" b="1" spc="-24">
                <a:solidFill>
                  <a:srgbClr val="545454"/>
                </a:solidFill>
                <a:latin typeface="DM Sans"/>
              </a:rPr>
              <a:t>Deutschlands einzige indikationsübergreifende Patienteninitiative für Autoimmunerkrankungen</a:t>
            </a:r>
          </a:p>
          <a:p>
            <a:pPr marL="342900" indent="-342900">
              <a:lnSpc>
                <a:spcPct val="150000"/>
              </a:lnSpc>
              <a:buFont typeface="Wingdings" pitchFamily="2" charset="2"/>
              <a:buChar char="è"/>
              <a:defRPr sz="1800"/>
            </a:pPr>
            <a:r>
              <a:rPr lang="de-DE" sz="2400" b="1" spc="-24">
                <a:solidFill>
                  <a:srgbClr val="545454"/>
                </a:solidFill>
                <a:latin typeface="DM Sans"/>
              </a:rPr>
              <a:t>Wir verstehen Patienten und sprechen ihre Sprache.</a:t>
            </a:r>
          </a:p>
          <a:p>
            <a:pPr>
              <a:lnSpc>
                <a:spcPct val="150000"/>
              </a:lnSpc>
              <a:defRPr sz="1800"/>
            </a:pPr>
            <a:endParaRPr lang="de-DE" sz="2400" b="1" spc="-24">
              <a:solidFill>
                <a:srgbClr val="545454"/>
              </a:solidFill>
              <a:latin typeface="DM Sans"/>
            </a:endParaRPr>
          </a:p>
          <a:p>
            <a:pPr>
              <a:lnSpc>
                <a:spcPct val="150000"/>
              </a:lnSpc>
            </a:pPr>
            <a:r>
              <a:rPr lang="de-DE" sz="2400" b="1" spc="-24">
                <a:solidFill>
                  <a:srgbClr val="545454"/>
                </a:solidFill>
                <a:latin typeface="DM Sans"/>
              </a:rPr>
              <a:t>Ziel: </a:t>
            </a:r>
          </a:p>
          <a:p>
            <a:pPr marL="800100" lvl="1" indent="-342900">
              <a:lnSpc>
                <a:spcPct val="150000"/>
              </a:lnSpc>
              <a:buFont typeface="Arial" panose="020B0604020202020204" pitchFamily="34" charset="0"/>
              <a:buChar char="•"/>
            </a:pPr>
            <a:r>
              <a:rPr lang="de-DE" sz="2400" spc="-24">
                <a:solidFill>
                  <a:srgbClr val="545454"/>
                </a:solidFill>
                <a:latin typeface="DM Sans"/>
              </a:rPr>
              <a:t>Aufklärung</a:t>
            </a:r>
          </a:p>
          <a:p>
            <a:pPr marL="800100" lvl="1" indent="-342900">
              <a:lnSpc>
                <a:spcPct val="150000"/>
              </a:lnSpc>
              <a:buFont typeface="Arial" panose="020B0604020202020204" pitchFamily="34" charset="0"/>
              <a:buChar char="•"/>
            </a:pPr>
            <a:r>
              <a:rPr lang="de-DE" sz="2400" spc="-24">
                <a:solidFill>
                  <a:srgbClr val="545454"/>
                </a:solidFill>
                <a:latin typeface="DM Sans"/>
              </a:rPr>
              <a:t>Empowerment </a:t>
            </a:r>
          </a:p>
          <a:p>
            <a:pPr marL="800100" lvl="1" indent="-342900">
              <a:lnSpc>
                <a:spcPct val="150000"/>
              </a:lnSpc>
              <a:buFont typeface="Arial" panose="020B0604020202020204" pitchFamily="34" charset="0"/>
              <a:buChar char="•"/>
            </a:pPr>
            <a:r>
              <a:rPr lang="de-DE" sz="2400" spc="-24">
                <a:solidFill>
                  <a:srgbClr val="545454"/>
                </a:solidFill>
                <a:latin typeface="DM Sans"/>
              </a:rPr>
              <a:t>digitale Begleitung von Betroffenen</a:t>
            </a:r>
          </a:p>
          <a:p>
            <a:pPr marL="800100" lvl="1" indent="-342900">
              <a:lnSpc>
                <a:spcPct val="150000"/>
              </a:lnSpc>
              <a:buFont typeface="Arial" panose="020B0604020202020204" pitchFamily="34" charset="0"/>
              <a:buChar char="•"/>
            </a:pPr>
            <a:r>
              <a:rPr lang="de-DE" sz="2400" spc="-24">
                <a:solidFill>
                  <a:srgbClr val="545454"/>
                </a:solidFill>
                <a:latin typeface="DM Sans"/>
              </a:rPr>
              <a:t>Der NIK CAMPUS erweitert die Patientenreise – von der Aufklärung bis zur Therapie</a:t>
            </a:r>
          </a:p>
        </p:txBody>
      </p:sp>
      <p:sp>
        <p:nvSpPr>
          <p:cNvPr id="4" name="Titel 3">
            <a:extLst>
              <a:ext uri="{FF2B5EF4-FFF2-40B4-BE49-F238E27FC236}">
                <a16:creationId xmlns:a16="http://schemas.microsoft.com/office/drawing/2014/main" id="{F58E44F2-3E44-6B94-1306-C6DFFC80A204}"/>
              </a:ext>
            </a:extLst>
          </p:cNvPr>
          <p:cNvSpPr>
            <a:spLocks noGrp="1"/>
          </p:cNvSpPr>
          <p:nvPr>
            <p:ph type="title"/>
          </p:nvPr>
        </p:nvSpPr>
        <p:spPr/>
        <p:txBody>
          <a:bodyPr>
            <a:normAutofit/>
          </a:bodyPr>
          <a:lstStyle/>
          <a:p>
            <a:r>
              <a:rPr lang="de-DE" spc="-53">
                <a:latin typeface="Playfair Display Bold"/>
                <a:cs typeface="Playfair Display Bold"/>
              </a:rPr>
              <a:t>Warum NIK e.V. und NIK CAMPUS?</a:t>
            </a:r>
          </a:p>
        </p:txBody>
      </p:sp>
      <p:sp>
        <p:nvSpPr>
          <p:cNvPr id="2" name="Textfeld 1">
            <a:extLst>
              <a:ext uri="{FF2B5EF4-FFF2-40B4-BE49-F238E27FC236}">
                <a16:creationId xmlns:a16="http://schemas.microsoft.com/office/drawing/2014/main" id="{0CFAC5AB-985D-2346-3529-2E41B42E7B66}"/>
              </a:ext>
            </a:extLst>
          </p:cNvPr>
          <p:cNvSpPr txBox="1"/>
          <p:nvPr/>
        </p:nvSpPr>
        <p:spPr>
          <a:xfrm>
            <a:off x="1431465" y="7277100"/>
            <a:ext cx="13665023" cy="1200329"/>
          </a:xfrm>
          <a:prstGeom prst="rect">
            <a:avLst/>
          </a:prstGeom>
          <a:noFill/>
        </p:spPr>
        <p:txBody>
          <a:bodyPr wrap="none" rtlCol="0">
            <a:spAutoFit/>
          </a:bodyPr>
          <a:lstStyle/>
          <a:p>
            <a:r>
              <a:rPr lang="de-DE" sz="2400" b="1" spc="-24">
                <a:solidFill>
                  <a:srgbClr val="545454"/>
                </a:solidFill>
                <a:latin typeface="DM Sans"/>
              </a:rPr>
              <a:t>Einzigartig: </a:t>
            </a:r>
          </a:p>
          <a:p>
            <a:endParaRPr lang="de-DE" sz="2400" b="1" spc="-24">
              <a:solidFill>
                <a:srgbClr val="545454"/>
              </a:solidFill>
              <a:latin typeface="DM Sans"/>
            </a:endParaRPr>
          </a:p>
          <a:p>
            <a:pPr lvl="1"/>
            <a:r>
              <a:rPr lang="de-DE" sz="2400" spc="-24">
                <a:solidFill>
                  <a:srgbClr val="545454"/>
                </a:solidFill>
                <a:latin typeface="DM Sans"/>
              </a:rPr>
              <a:t>Ganzheitliche Unterstützung – medizinisch fundiert, digital erlebbar und empathisch begleitet</a:t>
            </a:r>
          </a:p>
        </p:txBody>
      </p:sp>
    </p:spTree>
    <p:extLst>
      <p:ext uri="{BB962C8B-B14F-4D97-AF65-F5344CB8AC3E}">
        <p14:creationId xmlns:p14="http://schemas.microsoft.com/office/powerpoint/2010/main" val="2909764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C21C6-85B1-03B1-7C03-ECF4221E320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94DFF94-EECC-213A-F5F6-196E235EC531}"/>
              </a:ext>
            </a:extLst>
          </p:cNvPr>
          <p:cNvSpPr txBox="1"/>
          <p:nvPr/>
        </p:nvSpPr>
        <p:spPr>
          <a:xfrm>
            <a:off x="1065599" y="684000"/>
            <a:ext cx="10364401" cy="579454"/>
          </a:xfrm>
          <a:prstGeom prst="rect">
            <a:avLst/>
          </a:prstGeom>
        </p:spPr>
        <p:txBody>
          <a:bodyPr wrap="square" lIns="0" tIns="0" rIns="0" bIns="0" rtlCol="0" anchor="t">
            <a:spAutoFit/>
          </a:bodyPr>
          <a:lstStyle/>
          <a:p>
            <a:pPr>
              <a:lnSpc>
                <a:spcPts val="4968"/>
              </a:lnSpc>
              <a:spcBef>
                <a:spcPct val="0"/>
              </a:spcBef>
            </a:pPr>
            <a:r>
              <a:rPr lang="en-US" sz="3400" b="1" spc="-53">
                <a:solidFill>
                  <a:srgbClr val="545454"/>
                </a:solidFill>
                <a:latin typeface="Playfair Display Bold"/>
                <a:ea typeface="Playfair Display Bold"/>
                <a:cs typeface="Playfair Display Bold"/>
                <a:sym typeface="Playfair Display Bold"/>
              </a:rPr>
              <a:t>Kooperations- und Sponsoringpartner NIK e.V.</a:t>
            </a:r>
            <a:endParaRPr lang="en-US" sz="3548" b="1" spc="-53">
              <a:solidFill>
                <a:srgbClr val="545454"/>
              </a:solidFill>
              <a:latin typeface="Playfair Display Bold"/>
              <a:ea typeface="Playfair Display Bold"/>
              <a:cs typeface="Playfair Display Bold"/>
              <a:sym typeface="Playfair Display Bold"/>
            </a:endParaRPr>
          </a:p>
        </p:txBody>
      </p:sp>
      <p:sp>
        <p:nvSpPr>
          <p:cNvPr id="18" name="TextBox 9">
            <a:extLst>
              <a:ext uri="{FF2B5EF4-FFF2-40B4-BE49-F238E27FC236}">
                <a16:creationId xmlns:a16="http://schemas.microsoft.com/office/drawing/2014/main" id="{15648A60-4B1A-71C1-BCFE-79B0611A006B}"/>
              </a:ext>
            </a:extLst>
          </p:cNvPr>
          <p:cNvSpPr txBox="1"/>
          <p:nvPr/>
        </p:nvSpPr>
        <p:spPr>
          <a:xfrm>
            <a:off x="2824094" y="1625680"/>
            <a:ext cx="3157428" cy="2251126"/>
          </a:xfrm>
          <a:prstGeom prst="rect">
            <a:avLst/>
          </a:prstGeom>
        </p:spPr>
        <p:txBody>
          <a:bodyPr lIns="50800" tIns="50800" rIns="50800" bIns="50800" rtlCol="0" anchor="ctr"/>
          <a:lstStyle/>
          <a:p>
            <a:pPr algn="r">
              <a:lnSpc>
                <a:spcPts val="3359"/>
              </a:lnSpc>
            </a:pPr>
            <a:endParaRPr/>
          </a:p>
        </p:txBody>
      </p:sp>
      <p:sp>
        <p:nvSpPr>
          <p:cNvPr id="45" name="TextBox 37">
            <a:extLst>
              <a:ext uri="{FF2B5EF4-FFF2-40B4-BE49-F238E27FC236}">
                <a16:creationId xmlns:a16="http://schemas.microsoft.com/office/drawing/2014/main" id="{0E8A1558-B419-5FE0-3190-A7F7F2A5C671}"/>
              </a:ext>
            </a:extLst>
          </p:cNvPr>
          <p:cNvSpPr txBox="1"/>
          <p:nvPr/>
        </p:nvSpPr>
        <p:spPr>
          <a:xfrm>
            <a:off x="9530243" y="3280880"/>
            <a:ext cx="2900824" cy="2964126"/>
          </a:xfrm>
          <a:prstGeom prst="rect">
            <a:avLst/>
          </a:prstGeom>
        </p:spPr>
        <p:txBody>
          <a:bodyPr lIns="50800" tIns="50800" rIns="50800" bIns="50800" rtlCol="0" anchor="ctr"/>
          <a:lstStyle/>
          <a:p>
            <a:pPr algn="r">
              <a:lnSpc>
                <a:spcPts val="3359"/>
              </a:lnSpc>
            </a:pPr>
            <a:endParaRPr/>
          </a:p>
        </p:txBody>
      </p:sp>
      <p:sp>
        <p:nvSpPr>
          <p:cNvPr id="5" name="Textfeld 4">
            <a:extLst>
              <a:ext uri="{FF2B5EF4-FFF2-40B4-BE49-F238E27FC236}">
                <a16:creationId xmlns:a16="http://schemas.microsoft.com/office/drawing/2014/main" id="{C2DE3227-E72F-E453-2332-E670063461C3}"/>
              </a:ext>
            </a:extLst>
          </p:cNvPr>
          <p:cNvSpPr txBox="1"/>
          <p:nvPr/>
        </p:nvSpPr>
        <p:spPr>
          <a:xfrm>
            <a:off x="1874725" y="2225555"/>
            <a:ext cx="14536792" cy="6552000"/>
          </a:xfrm>
          <a:prstGeom prst="rect">
            <a:avLst/>
          </a:prstGeom>
          <a:solidFill>
            <a:schemeClr val="bg1"/>
          </a:solidFill>
          <a:ln>
            <a:noFill/>
          </a:ln>
          <a:effectLst>
            <a:outerShdw blurRad="50800" dist="50800" dir="5400000" algn="ctr" rotWithShape="0">
              <a:schemeClr val="bg1"/>
            </a:outerShdw>
          </a:effectLst>
        </p:spPr>
        <p:txBody>
          <a:bodyPr wrap="square" rtlCol="0">
            <a:spAutoFit/>
          </a:bodyPr>
          <a:lstStyle/>
          <a:p>
            <a:endParaRPr lang="de-DE"/>
          </a:p>
        </p:txBody>
      </p:sp>
      <p:sp>
        <p:nvSpPr>
          <p:cNvPr id="6" name="TextBox 17">
            <a:extLst>
              <a:ext uri="{FF2B5EF4-FFF2-40B4-BE49-F238E27FC236}">
                <a16:creationId xmlns:a16="http://schemas.microsoft.com/office/drawing/2014/main" id="{2AEE1551-3705-8211-58AA-491CC50C1B3F}"/>
              </a:ext>
            </a:extLst>
          </p:cNvPr>
          <p:cNvSpPr txBox="1"/>
          <p:nvPr/>
        </p:nvSpPr>
        <p:spPr>
          <a:xfrm>
            <a:off x="3535498" y="6584906"/>
            <a:ext cx="5844594" cy="2692961"/>
          </a:xfrm>
          <a:prstGeom prst="rect">
            <a:avLst/>
          </a:prstGeom>
        </p:spPr>
        <p:txBody>
          <a:bodyPr lIns="50800" tIns="50800" rIns="50800" bIns="50800" rtlCol="0" anchor="ctr"/>
          <a:lstStyle/>
          <a:p>
            <a:pPr algn="r">
              <a:lnSpc>
                <a:spcPts val="3359"/>
              </a:lnSpc>
            </a:pPr>
            <a:endParaRPr/>
          </a:p>
        </p:txBody>
      </p:sp>
      <p:grpSp>
        <p:nvGrpSpPr>
          <p:cNvPr id="8" name="Gruppieren 7">
            <a:extLst>
              <a:ext uri="{FF2B5EF4-FFF2-40B4-BE49-F238E27FC236}">
                <a16:creationId xmlns:a16="http://schemas.microsoft.com/office/drawing/2014/main" id="{8006BE92-FD5A-010D-3FC5-191E27ACB16B}"/>
              </a:ext>
            </a:extLst>
          </p:cNvPr>
          <p:cNvGrpSpPr/>
          <p:nvPr/>
        </p:nvGrpSpPr>
        <p:grpSpPr>
          <a:xfrm>
            <a:off x="2177999" y="2813267"/>
            <a:ext cx="13519201" cy="5216685"/>
            <a:chOff x="2257542" y="2412329"/>
            <a:chExt cx="13519201" cy="5216685"/>
          </a:xfrm>
        </p:grpSpPr>
        <p:pic>
          <p:nvPicPr>
            <p:cNvPr id="12" name="Grafik 11">
              <a:extLst>
                <a:ext uri="{FF2B5EF4-FFF2-40B4-BE49-F238E27FC236}">
                  <a16:creationId xmlns:a16="http://schemas.microsoft.com/office/drawing/2014/main" id="{A443BA7C-A701-A36C-6326-CC2BC70C12B2}"/>
                </a:ext>
              </a:extLst>
            </p:cNvPr>
            <p:cNvPicPr>
              <a:picLocks noChangeAspect="1"/>
            </p:cNvPicPr>
            <p:nvPr/>
          </p:nvPicPr>
          <p:blipFill>
            <a:blip r:embed="rId3"/>
            <a:srcRect l="1" t="-1" r="33729" b="7552"/>
            <a:stretch>
              <a:fillRect/>
            </a:stretch>
          </p:blipFill>
          <p:spPr>
            <a:xfrm>
              <a:off x="2279314" y="2412329"/>
              <a:ext cx="11356056" cy="820621"/>
            </a:xfrm>
            <a:prstGeom prst="rect">
              <a:avLst/>
            </a:prstGeom>
          </p:spPr>
        </p:pic>
        <p:pic>
          <p:nvPicPr>
            <p:cNvPr id="13" name="Grafik 12">
              <a:extLst>
                <a:ext uri="{FF2B5EF4-FFF2-40B4-BE49-F238E27FC236}">
                  <a16:creationId xmlns:a16="http://schemas.microsoft.com/office/drawing/2014/main" id="{2DA4297B-1FA3-8B25-4567-8F04FD7D82FE}"/>
                </a:ext>
              </a:extLst>
            </p:cNvPr>
            <p:cNvPicPr>
              <a:picLocks noChangeAspect="1"/>
            </p:cNvPicPr>
            <p:nvPr/>
          </p:nvPicPr>
          <p:blipFill>
            <a:blip r:embed="rId4"/>
            <a:stretch>
              <a:fillRect/>
            </a:stretch>
          </p:blipFill>
          <p:spPr>
            <a:xfrm>
              <a:off x="2257544" y="3967506"/>
              <a:ext cx="13519199" cy="814685"/>
            </a:xfrm>
            <a:prstGeom prst="rect">
              <a:avLst/>
            </a:prstGeom>
          </p:spPr>
        </p:pic>
        <p:pic>
          <p:nvPicPr>
            <p:cNvPr id="15" name="Grafik 14">
              <a:extLst>
                <a:ext uri="{FF2B5EF4-FFF2-40B4-BE49-F238E27FC236}">
                  <a16:creationId xmlns:a16="http://schemas.microsoft.com/office/drawing/2014/main" id="{8724FC04-1FB1-5E45-A569-E4718D69826C}"/>
                </a:ext>
              </a:extLst>
            </p:cNvPr>
            <p:cNvPicPr>
              <a:picLocks noChangeAspect="1"/>
            </p:cNvPicPr>
            <p:nvPr/>
          </p:nvPicPr>
          <p:blipFill>
            <a:blip r:embed="rId5"/>
            <a:srcRect l="4281" b="-4753"/>
            <a:stretch>
              <a:fillRect/>
            </a:stretch>
          </p:blipFill>
          <p:spPr>
            <a:xfrm>
              <a:off x="2301084" y="5210916"/>
              <a:ext cx="13284000" cy="1050038"/>
            </a:xfrm>
            <a:prstGeom prst="rect">
              <a:avLst/>
            </a:prstGeom>
          </p:spPr>
        </p:pic>
        <p:pic>
          <p:nvPicPr>
            <p:cNvPr id="48" name="Grafik 47">
              <a:extLst>
                <a:ext uri="{FF2B5EF4-FFF2-40B4-BE49-F238E27FC236}">
                  <a16:creationId xmlns:a16="http://schemas.microsoft.com/office/drawing/2014/main" id="{DC4A753A-9A8F-765D-80C7-7D56F2EAFD7C}"/>
                </a:ext>
              </a:extLst>
            </p:cNvPr>
            <p:cNvPicPr>
              <a:picLocks noChangeAspect="1"/>
            </p:cNvPicPr>
            <p:nvPr/>
          </p:nvPicPr>
          <p:blipFill>
            <a:blip r:embed="rId6"/>
            <a:stretch>
              <a:fillRect/>
            </a:stretch>
          </p:blipFill>
          <p:spPr>
            <a:xfrm>
              <a:off x="2257542" y="6584906"/>
              <a:ext cx="5518201" cy="1044108"/>
            </a:xfrm>
            <a:prstGeom prst="rect">
              <a:avLst/>
            </a:prstGeom>
          </p:spPr>
        </p:pic>
        <p:pic>
          <p:nvPicPr>
            <p:cNvPr id="7" name="Grafik 6">
              <a:extLst>
                <a:ext uri="{FF2B5EF4-FFF2-40B4-BE49-F238E27FC236}">
                  <a16:creationId xmlns:a16="http://schemas.microsoft.com/office/drawing/2014/main" id="{BA4F10C8-867A-D998-D14D-7ED22BEDA689}"/>
                </a:ext>
              </a:extLst>
            </p:cNvPr>
            <p:cNvPicPr>
              <a:picLocks noChangeAspect="1"/>
            </p:cNvPicPr>
            <p:nvPr/>
          </p:nvPicPr>
          <p:blipFill>
            <a:blip r:embed="rId3"/>
            <a:srcRect l="71053"/>
            <a:stretch>
              <a:fillRect/>
            </a:stretch>
          </p:blipFill>
          <p:spPr>
            <a:xfrm>
              <a:off x="7784839" y="6947343"/>
              <a:ext cx="3203743" cy="573326"/>
            </a:xfrm>
            <a:prstGeom prst="rect">
              <a:avLst/>
            </a:prstGeom>
          </p:spPr>
        </p:pic>
      </p:grpSp>
      <p:sp>
        <p:nvSpPr>
          <p:cNvPr id="11" name="TextBox 16">
            <a:extLst>
              <a:ext uri="{FF2B5EF4-FFF2-40B4-BE49-F238E27FC236}">
                <a16:creationId xmlns:a16="http://schemas.microsoft.com/office/drawing/2014/main" id="{783F2BF7-F346-7D20-D9AD-395C1D0C8388}"/>
              </a:ext>
            </a:extLst>
          </p:cNvPr>
          <p:cNvSpPr txBox="1"/>
          <p:nvPr/>
        </p:nvSpPr>
        <p:spPr>
          <a:xfrm>
            <a:off x="14844967" y="9637669"/>
            <a:ext cx="3154872" cy="306431"/>
          </a:xfrm>
          <a:prstGeom prst="rect">
            <a:avLst/>
          </a:prstGeom>
        </p:spPr>
        <p:txBody>
          <a:bodyPr wrap="square" lIns="0" tIns="0" rIns="0" bIns="0" rtlCol="0" anchor="t">
            <a:spAutoFit/>
          </a:bodyPr>
          <a:lstStyle/>
          <a:p>
            <a:pPr algn="ctr">
              <a:lnSpc>
                <a:spcPts val="2520"/>
              </a:lnSpc>
              <a:spcBef>
                <a:spcPct val="0"/>
              </a:spcBef>
            </a:pPr>
            <a:r>
              <a:rPr lang="en-US" sz="1800" spc="-26">
                <a:solidFill>
                  <a:srgbClr val="545454"/>
                </a:solidFill>
                <a:latin typeface="DM Sans"/>
                <a:ea typeface="DM Sans"/>
                <a:cs typeface="DM Sans"/>
                <a:sym typeface="DM Sans"/>
              </a:rPr>
              <a:t>Stand </a:t>
            </a:r>
            <a:r>
              <a:rPr lang="en-US" spc="-26">
                <a:solidFill>
                  <a:srgbClr val="545454"/>
                </a:solidFill>
                <a:latin typeface="DM Sans"/>
                <a:ea typeface="DM Sans"/>
                <a:cs typeface="DM Sans"/>
                <a:sym typeface="DM Sans"/>
              </a:rPr>
              <a:t>Dez.</a:t>
            </a:r>
            <a:r>
              <a:rPr lang="en-US" sz="1800" spc="-26">
                <a:solidFill>
                  <a:srgbClr val="545454"/>
                </a:solidFill>
                <a:latin typeface="DM Sans"/>
                <a:ea typeface="DM Sans"/>
                <a:cs typeface="DM Sans"/>
                <a:sym typeface="DM Sans"/>
              </a:rPr>
              <a:t> 2025</a:t>
            </a:r>
          </a:p>
        </p:txBody>
      </p:sp>
      <p:sp>
        <p:nvSpPr>
          <p:cNvPr id="14" name="AutoShape 2" descr="Shape&#10;&#10;Description automatically generated with medium confidence">
            <a:extLst>
              <a:ext uri="{FF2B5EF4-FFF2-40B4-BE49-F238E27FC236}">
                <a16:creationId xmlns:a16="http://schemas.microsoft.com/office/drawing/2014/main" id="{31CC8E8D-4E11-3B81-31D1-7F88C12F5547}"/>
              </a:ext>
            </a:extLst>
          </p:cNvPr>
          <p:cNvSpPr>
            <a:spLocks noChangeAspect="1" noChangeArrowheads="1"/>
          </p:cNvSpPr>
          <p:nvPr/>
        </p:nvSpPr>
        <p:spPr bwMode="auto">
          <a:xfrm>
            <a:off x="8058150" y="4057650"/>
            <a:ext cx="2171700" cy="2171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Grafik 16">
            <a:extLst>
              <a:ext uri="{FF2B5EF4-FFF2-40B4-BE49-F238E27FC236}">
                <a16:creationId xmlns:a16="http://schemas.microsoft.com/office/drawing/2014/main" id="{742BFC7D-CDB4-517E-31F8-007F332CAF07}"/>
              </a:ext>
            </a:extLst>
          </p:cNvPr>
          <p:cNvPicPr>
            <a:picLocks noChangeAspect="1"/>
          </p:cNvPicPr>
          <p:nvPr/>
        </p:nvPicPr>
        <p:blipFill>
          <a:blip r:embed="rId7"/>
          <a:stretch>
            <a:fillRect/>
          </a:stretch>
        </p:blipFill>
        <p:spPr>
          <a:xfrm>
            <a:off x="7382595" y="5571857"/>
            <a:ext cx="2171700" cy="1105309"/>
          </a:xfrm>
          <a:prstGeom prst="rect">
            <a:avLst/>
          </a:prstGeom>
        </p:spPr>
      </p:pic>
      <p:pic>
        <p:nvPicPr>
          <p:cNvPr id="19" name="Grafik 18">
            <a:extLst>
              <a:ext uri="{FF2B5EF4-FFF2-40B4-BE49-F238E27FC236}">
                <a16:creationId xmlns:a16="http://schemas.microsoft.com/office/drawing/2014/main" id="{62F3D108-E65C-0CAE-19EE-A2F12B199B35}"/>
              </a:ext>
            </a:extLst>
          </p:cNvPr>
          <p:cNvPicPr>
            <a:picLocks noChangeAspect="1"/>
          </p:cNvPicPr>
          <p:nvPr/>
        </p:nvPicPr>
        <p:blipFill>
          <a:blip r:embed="rId8"/>
          <a:stretch>
            <a:fillRect/>
          </a:stretch>
        </p:blipFill>
        <p:spPr>
          <a:xfrm>
            <a:off x="13954716" y="7260248"/>
            <a:ext cx="2273219" cy="657192"/>
          </a:xfrm>
          <a:prstGeom prst="rect">
            <a:avLst/>
          </a:prstGeom>
        </p:spPr>
      </p:pic>
      <p:pic>
        <p:nvPicPr>
          <p:cNvPr id="20" name="Grafik 19">
            <a:extLst>
              <a:ext uri="{FF2B5EF4-FFF2-40B4-BE49-F238E27FC236}">
                <a16:creationId xmlns:a16="http://schemas.microsoft.com/office/drawing/2014/main" id="{40A42F1A-9181-4900-DC6A-D26F97B2CDA7}"/>
              </a:ext>
            </a:extLst>
          </p:cNvPr>
          <p:cNvPicPr>
            <a:picLocks noChangeAspect="1"/>
          </p:cNvPicPr>
          <p:nvPr/>
        </p:nvPicPr>
        <p:blipFill>
          <a:blip r:embed="rId9"/>
          <a:stretch>
            <a:fillRect/>
          </a:stretch>
        </p:blipFill>
        <p:spPr>
          <a:xfrm>
            <a:off x="11307927" y="7301787"/>
            <a:ext cx="2247900" cy="495300"/>
          </a:xfrm>
          <a:prstGeom prst="rect">
            <a:avLst/>
          </a:prstGeom>
        </p:spPr>
      </p:pic>
      <p:pic>
        <p:nvPicPr>
          <p:cNvPr id="21" name="Grafik 20">
            <a:extLst>
              <a:ext uri="{FF2B5EF4-FFF2-40B4-BE49-F238E27FC236}">
                <a16:creationId xmlns:a16="http://schemas.microsoft.com/office/drawing/2014/main" id="{258C2067-716A-0BDD-49C7-937C1ED538C2}"/>
              </a:ext>
            </a:extLst>
          </p:cNvPr>
          <p:cNvPicPr>
            <a:picLocks noChangeAspect="1"/>
          </p:cNvPicPr>
          <p:nvPr/>
        </p:nvPicPr>
        <p:blipFill>
          <a:blip r:embed="rId10"/>
          <a:stretch>
            <a:fillRect/>
          </a:stretch>
        </p:blipFill>
        <p:spPr>
          <a:xfrm>
            <a:off x="14180150" y="2911919"/>
            <a:ext cx="1882167" cy="593393"/>
          </a:xfrm>
          <a:prstGeom prst="rect">
            <a:avLst/>
          </a:prstGeom>
        </p:spPr>
      </p:pic>
      <p:pic>
        <p:nvPicPr>
          <p:cNvPr id="23" name="Grafik 22">
            <a:extLst>
              <a:ext uri="{FF2B5EF4-FFF2-40B4-BE49-F238E27FC236}">
                <a16:creationId xmlns:a16="http://schemas.microsoft.com/office/drawing/2014/main" id="{DE99229C-F40E-B2DD-71DB-E5DBB43B2E5C}"/>
              </a:ext>
            </a:extLst>
          </p:cNvPr>
          <p:cNvPicPr>
            <a:picLocks noChangeAspect="1"/>
          </p:cNvPicPr>
          <p:nvPr/>
        </p:nvPicPr>
        <p:blipFill>
          <a:blip r:embed="rId11"/>
          <a:stretch>
            <a:fillRect/>
          </a:stretch>
        </p:blipFill>
        <p:spPr>
          <a:xfrm>
            <a:off x="2207516" y="4448513"/>
            <a:ext cx="1974901" cy="415897"/>
          </a:xfrm>
          <a:prstGeom prst="rect">
            <a:avLst/>
          </a:prstGeom>
        </p:spPr>
      </p:pic>
      <p:pic>
        <p:nvPicPr>
          <p:cNvPr id="24" name="Grafik 23">
            <a:extLst>
              <a:ext uri="{FF2B5EF4-FFF2-40B4-BE49-F238E27FC236}">
                <a16:creationId xmlns:a16="http://schemas.microsoft.com/office/drawing/2014/main" id="{75E3ED88-1CF6-26DF-CC00-51E8C4283D07}"/>
              </a:ext>
            </a:extLst>
          </p:cNvPr>
          <p:cNvPicPr>
            <a:picLocks noChangeAspect="1"/>
          </p:cNvPicPr>
          <p:nvPr/>
        </p:nvPicPr>
        <p:blipFill>
          <a:blip r:embed="rId12"/>
          <a:stretch>
            <a:fillRect/>
          </a:stretch>
        </p:blipFill>
        <p:spPr>
          <a:xfrm>
            <a:off x="4822551" y="4361265"/>
            <a:ext cx="3535235" cy="545820"/>
          </a:xfrm>
          <a:prstGeom prst="rect">
            <a:avLst/>
          </a:prstGeom>
        </p:spPr>
      </p:pic>
    </p:spTree>
    <p:extLst>
      <p:ext uri="{BB962C8B-B14F-4D97-AF65-F5344CB8AC3E}">
        <p14:creationId xmlns:p14="http://schemas.microsoft.com/office/powerpoint/2010/main" val="1143707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7496A-2B8F-CCEC-5634-4BC83E9360C9}"/>
            </a:ext>
          </a:extLst>
        </p:cNvPr>
        <p:cNvGrpSpPr/>
        <p:nvPr/>
      </p:nvGrpSpPr>
      <p:grpSpPr>
        <a:xfrm>
          <a:off x="0" y="0"/>
          <a:ext cx="0" cy="0"/>
          <a:chOff x="0" y="0"/>
          <a:chExt cx="0" cy="0"/>
        </a:xfrm>
      </p:grpSpPr>
      <p:sp>
        <p:nvSpPr>
          <p:cNvPr id="5" name="AutoShape 12">
            <a:extLst>
              <a:ext uri="{FF2B5EF4-FFF2-40B4-BE49-F238E27FC236}">
                <a16:creationId xmlns:a16="http://schemas.microsoft.com/office/drawing/2014/main" id="{0061876D-F4EB-E048-2B4A-791D3903EE32}"/>
              </a:ext>
            </a:extLst>
          </p:cNvPr>
          <p:cNvSpPr/>
          <p:nvPr/>
        </p:nvSpPr>
        <p:spPr>
          <a:xfrm>
            <a:off x="1711116" y="1557129"/>
            <a:ext cx="16576884" cy="7524012"/>
          </a:xfrm>
          <a:prstGeom prst="rect">
            <a:avLst/>
          </a:prstGeom>
          <a:solidFill>
            <a:srgbClr val="E1E9EB"/>
          </a:solidFill>
        </p:spPr>
        <p:txBody>
          <a:bodyPr/>
          <a:lstStyle/>
          <a:p>
            <a:endParaRPr lang="de-DE"/>
          </a:p>
        </p:txBody>
      </p:sp>
      <p:sp>
        <p:nvSpPr>
          <p:cNvPr id="3" name="Freeform 3">
            <a:extLst>
              <a:ext uri="{FF2B5EF4-FFF2-40B4-BE49-F238E27FC236}">
                <a16:creationId xmlns:a16="http://schemas.microsoft.com/office/drawing/2014/main" id="{C257D7EB-7BDC-67F8-665A-DE25185D1640}"/>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9" name="Freeform 4">
            <a:extLst>
              <a:ext uri="{FF2B5EF4-FFF2-40B4-BE49-F238E27FC236}">
                <a16:creationId xmlns:a16="http://schemas.microsoft.com/office/drawing/2014/main" id="{07F89ED4-A041-A444-1A55-D0E765209C71}"/>
              </a:ext>
            </a:extLst>
          </p:cNvPr>
          <p:cNvSpPr/>
          <p:nvPr/>
        </p:nvSpPr>
        <p:spPr>
          <a:xfrm>
            <a:off x="15396363" y="2319040"/>
            <a:ext cx="1711847" cy="2129825"/>
          </a:xfrm>
          <a:custGeom>
            <a:avLst/>
            <a:gdLst/>
            <a:ahLst/>
            <a:cxnLst/>
            <a:rect l="l" t="t" r="r" b="b"/>
            <a:pathLst>
              <a:path w="1711847" h="2129825">
                <a:moveTo>
                  <a:pt x="0" y="0"/>
                </a:moveTo>
                <a:lnTo>
                  <a:pt x="1711847" y="0"/>
                </a:lnTo>
                <a:lnTo>
                  <a:pt x="1711847" y="2129825"/>
                </a:lnTo>
                <a:lnTo>
                  <a:pt x="0" y="2129825"/>
                </a:lnTo>
                <a:lnTo>
                  <a:pt x="0" y="0"/>
                </a:lnTo>
                <a:close/>
              </a:path>
            </a:pathLst>
          </a:custGeom>
          <a:blipFill>
            <a:blip r:embed="rId4"/>
            <a:stretch>
              <a:fillRect/>
            </a:stretch>
          </a:blipFill>
        </p:spPr>
        <p:txBody>
          <a:bodyPr/>
          <a:lstStyle/>
          <a:p>
            <a:endParaRPr lang="de-DE"/>
          </a:p>
        </p:txBody>
      </p:sp>
      <p:sp>
        <p:nvSpPr>
          <p:cNvPr id="10" name="Freeform 5">
            <a:extLst>
              <a:ext uri="{FF2B5EF4-FFF2-40B4-BE49-F238E27FC236}">
                <a16:creationId xmlns:a16="http://schemas.microsoft.com/office/drawing/2014/main" id="{EA7C221E-3DB2-C0DA-5B7D-14EB1A879BB9}"/>
              </a:ext>
            </a:extLst>
          </p:cNvPr>
          <p:cNvSpPr/>
          <p:nvPr/>
        </p:nvSpPr>
        <p:spPr>
          <a:xfrm>
            <a:off x="13533427" y="4453655"/>
            <a:ext cx="1862937" cy="2018181"/>
          </a:xfrm>
          <a:custGeom>
            <a:avLst/>
            <a:gdLst/>
            <a:ahLst/>
            <a:cxnLst/>
            <a:rect l="l" t="t" r="r" b="b"/>
            <a:pathLst>
              <a:path w="1862937" h="2018181">
                <a:moveTo>
                  <a:pt x="0" y="0"/>
                </a:moveTo>
                <a:lnTo>
                  <a:pt x="1862936" y="0"/>
                </a:lnTo>
                <a:lnTo>
                  <a:pt x="1862936" y="2018181"/>
                </a:lnTo>
                <a:lnTo>
                  <a:pt x="0" y="2018181"/>
                </a:lnTo>
                <a:lnTo>
                  <a:pt x="0" y="0"/>
                </a:lnTo>
                <a:close/>
              </a:path>
            </a:pathLst>
          </a:custGeom>
          <a:blipFill>
            <a:blip r:embed="rId5"/>
            <a:stretch>
              <a:fillRect/>
            </a:stretch>
          </a:blipFill>
        </p:spPr>
        <p:txBody>
          <a:bodyPr/>
          <a:lstStyle/>
          <a:p>
            <a:endParaRPr lang="de-DE"/>
          </a:p>
        </p:txBody>
      </p:sp>
      <p:sp>
        <p:nvSpPr>
          <p:cNvPr id="11" name="Freeform 6">
            <a:extLst>
              <a:ext uri="{FF2B5EF4-FFF2-40B4-BE49-F238E27FC236}">
                <a16:creationId xmlns:a16="http://schemas.microsoft.com/office/drawing/2014/main" id="{C824423B-C01B-C198-B1E1-221BE10322BA}"/>
              </a:ext>
            </a:extLst>
          </p:cNvPr>
          <p:cNvSpPr/>
          <p:nvPr/>
        </p:nvSpPr>
        <p:spPr>
          <a:xfrm>
            <a:off x="13533427" y="2319040"/>
            <a:ext cx="1862937" cy="2134615"/>
          </a:xfrm>
          <a:custGeom>
            <a:avLst/>
            <a:gdLst/>
            <a:ahLst/>
            <a:cxnLst/>
            <a:rect l="l" t="t" r="r" b="b"/>
            <a:pathLst>
              <a:path w="1862937" h="2134615">
                <a:moveTo>
                  <a:pt x="0" y="0"/>
                </a:moveTo>
                <a:lnTo>
                  <a:pt x="1862936" y="0"/>
                </a:lnTo>
                <a:lnTo>
                  <a:pt x="1862936" y="2134615"/>
                </a:lnTo>
                <a:lnTo>
                  <a:pt x="0" y="2134615"/>
                </a:lnTo>
                <a:lnTo>
                  <a:pt x="0" y="0"/>
                </a:lnTo>
                <a:close/>
              </a:path>
            </a:pathLst>
          </a:custGeom>
          <a:blipFill>
            <a:blip r:embed="rId6"/>
            <a:stretch>
              <a:fillRect/>
            </a:stretch>
          </a:blipFill>
        </p:spPr>
        <p:txBody>
          <a:bodyPr/>
          <a:lstStyle/>
          <a:p>
            <a:endParaRPr lang="de-DE"/>
          </a:p>
        </p:txBody>
      </p:sp>
      <p:sp>
        <p:nvSpPr>
          <p:cNvPr id="12" name="Freeform 7">
            <a:extLst>
              <a:ext uri="{FF2B5EF4-FFF2-40B4-BE49-F238E27FC236}">
                <a16:creationId xmlns:a16="http://schemas.microsoft.com/office/drawing/2014/main" id="{8D292100-0CAA-61A6-05C3-1F91D41E544D}"/>
              </a:ext>
            </a:extLst>
          </p:cNvPr>
          <p:cNvSpPr/>
          <p:nvPr/>
        </p:nvSpPr>
        <p:spPr>
          <a:xfrm>
            <a:off x="15396363" y="4461906"/>
            <a:ext cx="1725238" cy="2001680"/>
          </a:xfrm>
          <a:custGeom>
            <a:avLst/>
            <a:gdLst/>
            <a:ahLst/>
            <a:cxnLst/>
            <a:rect l="l" t="t" r="r" b="b"/>
            <a:pathLst>
              <a:path w="1725238" h="2001680">
                <a:moveTo>
                  <a:pt x="0" y="0"/>
                </a:moveTo>
                <a:lnTo>
                  <a:pt x="1725238" y="0"/>
                </a:lnTo>
                <a:lnTo>
                  <a:pt x="1725238" y="2001679"/>
                </a:lnTo>
                <a:lnTo>
                  <a:pt x="0" y="2001679"/>
                </a:lnTo>
                <a:lnTo>
                  <a:pt x="0" y="0"/>
                </a:lnTo>
                <a:close/>
              </a:path>
            </a:pathLst>
          </a:custGeom>
          <a:blipFill>
            <a:blip r:embed="rId7"/>
            <a:stretch>
              <a:fillRect l="-10774" t="-962" b="-8069"/>
            </a:stretch>
          </a:blipFill>
        </p:spPr>
        <p:txBody>
          <a:bodyPr/>
          <a:lstStyle/>
          <a:p>
            <a:endParaRPr lang="de-DE"/>
          </a:p>
        </p:txBody>
      </p:sp>
      <p:sp>
        <p:nvSpPr>
          <p:cNvPr id="13" name="Freeform 8">
            <a:extLst>
              <a:ext uri="{FF2B5EF4-FFF2-40B4-BE49-F238E27FC236}">
                <a16:creationId xmlns:a16="http://schemas.microsoft.com/office/drawing/2014/main" id="{5E51EE05-3385-3521-CFC8-535D9BC55ACE}"/>
              </a:ext>
            </a:extLst>
          </p:cNvPr>
          <p:cNvSpPr/>
          <p:nvPr/>
        </p:nvSpPr>
        <p:spPr>
          <a:xfrm>
            <a:off x="4439544" y="2256921"/>
            <a:ext cx="3398170" cy="4238577"/>
          </a:xfrm>
          <a:custGeom>
            <a:avLst/>
            <a:gdLst/>
            <a:ahLst/>
            <a:cxnLst/>
            <a:rect l="l" t="t" r="r" b="b"/>
            <a:pathLst>
              <a:path w="3398170" h="4238577">
                <a:moveTo>
                  <a:pt x="0" y="0"/>
                </a:moveTo>
                <a:lnTo>
                  <a:pt x="3398170" y="0"/>
                </a:lnTo>
                <a:lnTo>
                  <a:pt x="3398170" y="4238577"/>
                </a:lnTo>
                <a:lnTo>
                  <a:pt x="0" y="4238577"/>
                </a:lnTo>
                <a:lnTo>
                  <a:pt x="0" y="0"/>
                </a:lnTo>
                <a:close/>
              </a:path>
            </a:pathLst>
          </a:custGeom>
          <a:blipFill>
            <a:blip r:embed="rId8"/>
            <a:stretch>
              <a:fillRect l="-263" t="-4651" r="-811" b="-3547"/>
            </a:stretch>
          </a:blipFill>
        </p:spPr>
        <p:txBody>
          <a:bodyPr/>
          <a:lstStyle/>
          <a:p>
            <a:endParaRPr lang="de-DE"/>
          </a:p>
        </p:txBody>
      </p:sp>
      <p:sp>
        <p:nvSpPr>
          <p:cNvPr id="14" name="Freeform 9">
            <a:extLst>
              <a:ext uri="{FF2B5EF4-FFF2-40B4-BE49-F238E27FC236}">
                <a16:creationId xmlns:a16="http://schemas.microsoft.com/office/drawing/2014/main" id="{0AF5BDDD-4A69-7081-208B-7AFE66CB357F}"/>
              </a:ext>
            </a:extLst>
          </p:cNvPr>
          <p:cNvSpPr/>
          <p:nvPr/>
        </p:nvSpPr>
        <p:spPr>
          <a:xfrm>
            <a:off x="8968216" y="2245961"/>
            <a:ext cx="3434709" cy="4249537"/>
          </a:xfrm>
          <a:custGeom>
            <a:avLst/>
            <a:gdLst/>
            <a:ahLst/>
            <a:cxnLst/>
            <a:rect l="l" t="t" r="r" b="b"/>
            <a:pathLst>
              <a:path w="3434709" h="4249537">
                <a:moveTo>
                  <a:pt x="0" y="0"/>
                </a:moveTo>
                <a:lnTo>
                  <a:pt x="3434709" y="0"/>
                </a:lnTo>
                <a:lnTo>
                  <a:pt x="3434709" y="4249537"/>
                </a:lnTo>
                <a:lnTo>
                  <a:pt x="0" y="4249537"/>
                </a:lnTo>
                <a:lnTo>
                  <a:pt x="0" y="0"/>
                </a:lnTo>
                <a:close/>
              </a:path>
            </a:pathLst>
          </a:custGeom>
          <a:blipFill>
            <a:blip r:embed="rId9"/>
            <a:stretch>
              <a:fillRect r="-6296" b="-3046"/>
            </a:stretch>
          </a:blipFill>
        </p:spPr>
        <p:txBody>
          <a:bodyPr/>
          <a:lstStyle/>
          <a:p>
            <a:endParaRPr lang="de-DE"/>
          </a:p>
        </p:txBody>
      </p:sp>
      <p:sp>
        <p:nvSpPr>
          <p:cNvPr id="15" name="TextBox 13">
            <a:extLst>
              <a:ext uri="{FF2B5EF4-FFF2-40B4-BE49-F238E27FC236}">
                <a16:creationId xmlns:a16="http://schemas.microsoft.com/office/drawing/2014/main" id="{7A82A2DD-C86B-ED75-DBEF-E1219EFC0F34}"/>
              </a:ext>
            </a:extLst>
          </p:cNvPr>
          <p:cNvSpPr txBox="1"/>
          <p:nvPr/>
        </p:nvSpPr>
        <p:spPr>
          <a:xfrm>
            <a:off x="4439544" y="7338209"/>
            <a:ext cx="3588175" cy="1706173"/>
          </a:xfrm>
          <a:prstGeom prst="rect">
            <a:avLst/>
          </a:prstGeom>
        </p:spPr>
        <p:txBody>
          <a:bodyPr lIns="0" tIns="0" rIns="0" bIns="0" rtlCol="0" anchor="t">
            <a:spAutoFit/>
          </a:bodyPr>
          <a:lstStyle/>
          <a:p>
            <a:pPr marL="0" lvl="0" indent="0" algn="l">
              <a:lnSpc>
                <a:spcPts val="3360"/>
              </a:lnSpc>
              <a:spcBef>
                <a:spcPct val="0"/>
              </a:spcBef>
            </a:pPr>
            <a:r>
              <a:rPr lang="en-US" sz="2100">
                <a:solidFill>
                  <a:schemeClr val="tx1">
                    <a:lumMod val="75000"/>
                    <a:lumOff val="25000"/>
                  </a:schemeClr>
                </a:solidFill>
                <a:latin typeface="Open Sauce"/>
                <a:ea typeface="Open Sauce"/>
                <a:cs typeface="Open Sauce"/>
                <a:sym typeface="Open Sauce"/>
              </a:rPr>
              <a:t>F</a:t>
            </a:r>
            <a:r>
              <a:rPr lang="en-US" sz="2100" u="none" strike="noStrike">
                <a:solidFill>
                  <a:schemeClr val="tx1">
                    <a:lumMod val="75000"/>
                    <a:lumOff val="25000"/>
                  </a:schemeClr>
                </a:solidFill>
                <a:latin typeface="Open Sauce"/>
                <a:ea typeface="Open Sauce"/>
                <a:cs typeface="Open Sauce"/>
                <a:sym typeface="Open Sauce"/>
              </a:rPr>
              <a:t>ounder </a:t>
            </a:r>
          </a:p>
          <a:p>
            <a:pPr marL="0" lvl="0" indent="0" algn="l">
              <a:lnSpc>
                <a:spcPts val="3360"/>
              </a:lnSpc>
              <a:spcBef>
                <a:spcPct val="0"/>
              </a:spcBef>
            </a:pPr>
            <a:endParaRPr lang="en-US" sz="2100" u="none" strike="noStrike">
              <a:solidFill>
                <a:schemeClr val="tx1">
                  <a:lumMod val="75000"/>
                  <a:lumOff val="25000"/>
                </a:schemeClr>
              </a:solidFill>
              <a:latin typeface="Open Sauce"/>
              <a:ea typeface="Open Sauce"/>
              <a:cs typeface="Open Sauce"/>
              <a:sym typeface="Open Sauce"/>
            </a:endParaRPr>
          </a:p>
          <a:p>
            <a:pPr marL="0" lvl="0" indent="0" algn="l">
              <a:lnSpc>
                <a:spcPts val="3360"/>
              </a:lnSpc>
              <a:spcBef>
                <a:spcPct val="0"/>
              </a:spcBef>
            </a:pPr>
            <a:endParaRPr lang="en-US" sz="2100" u="none" strike="noStrike">
              <a:solidFill>
                <a:schemeClr val="tx1">
                  <a:lumMod val="75000"/>
                  <a:lumOff val="25000"/>
                </a:schemeClr>
              </a:solidFill>
              <a:latin typeface="Open Sauce"/>
              <a:ea typeface="Open Sauce"/>
              <a:cs typeface="Open Sauce"/>
              <a:sym typeface="Open Sauce"/>
            </a:endParaRPr>
          </a:p>
          <a:p>
            <a:pPr marL="0" lvl="0" indent="0" algn="l">
              <a:lnSpc>
                <a:spcPts val="3360"/>
              </a:lnSpc>
              <a:spcBef>
                <a:spcPct val="0"/>
              </a:spcBef>
            </a:pPr>
            <a:endParaRPr lang="en-US" sz="2100" u="none" strike="noStrike">
              <a:solidFill>
                <a:schemeClr val="tx1">
                  <a:lumMod val="75000"/>
                  <a:lumOff val="25000"/>
                </a:schemeClr>
              </a:solidFill>
              <a:latin typeface="Open Sauce"/>
              <a:ea typeface="Open Sauce"/>
              <a:cs typeface="Open Sauce"/>
              <a:sym typeface="Open Sauce"/>
            </a:endParaRPr>
          </a:p>
        </p:txBody>
      </p:sp>
      <p:sp>
        <p:nvSpPr>
          <p:cNvPr id="16" name="TextBox 14">
            <a:extLst>
              <a:ext uri="{FF2B5EF4-FFF2-40B4-BE49-F238E27FC236}">
                <a16:creationId xmlns:a16="http://schemas.microsoft.com/office/drawing/2014/main" id="{1D598398-7406-18A8-205B-1439AA9B217D}"/>
              </a:ext>
            </a:extLst>
          </p:cNvPr>
          <p:cNvSpPr txBox="1"/>
          <p:nvPr/>
        </p:nvSpPr>
        <p:spPr>
          <a:xfrm>
            <a:off x="4439544" y="6779203"/>
            <a:ext cx="3588175" cy="553165"/>
          </a:xfrm>
          <a:prstGeom prst="rect">
            <a:avLst/>
          </a:prstGeom>
        </p:spPr>
        <p:txBody>
          <a:bodyPr lIns="0" tIns="0" rIns="0" bIns="0" rtlCol="0" anchor="t">
            <a:spAutoFit/>
          </a:bodyPr>
          <a:lstStyle/>
          <a:p>
            <a:pPr marL="0" lvl="0" indent="0" algn="l">
              <a:lnSpc>
                <a:spcPts val="4480"/>
              </a:lnSpc>
              <a:spcBef>
                <a:spcPct val="0"/>
              </a:spcBef>
            </a:pPr>
            <a:r>
              <a:rPr lang="en-US" sz="3200">
                <a:solidFill>
                  <a:schemeClr val="tx1">
                    <a:lumMod val="75000"/>
                    <a:lumOff val="25000"/>
                  </a:schemeClr>
                </a:solidFill>
                <a:latin typeface="DM Serif Display"/>
                <a:ea typeface="DM Serif Display"/>
                <a:cs typeface="DM Serif Display"/>
                <a:sym typeface="DM Serif Display"/>
              </a:rPr>
              <a:t>Tanja Renner</a:t>
            </a:r>
          </a:p>
        </p:txBody>
      </p:sp>
      <p:sp>
        <p:nvSpPr>
          <p:cNvPr id="17" name="TextBox 15">
            <a:extLst>
              <a:ext uri="{FF2B5EF4-FFF2-40B4-BE49-F238E27FC236}">
                <a16:creationId xmlns:a16="http://schemas.microsoft.com/office/drawing/2014/main" id="{1AC78652-394E-F750-4847-F66EE11AE2E2}"/>
              </a:ext>
            </a:extLst>
          </p:cNvPr>
          <p:cNvSpPr txBox="1"/>
          <p:nvPr/>
        </p:nvSpPr>
        <p:spPr>
          <a:xfrm>
            <a:off x="8968216" y="6779203"/>
            <a:ext cx="4084842" cy="553165"/>
          </a:xfrm>
          <a:prstGeom prst="rect">
            <a:avLst/>
          </a:prstGeom>
        </p:spPr>
        <p:txBody>
          <a:bodyPr lIns="0" tIns="0" rIns="0" bIns="0" rtlCol="0" anchor="t">
            <a:spAutoFit/>
          </a:bodyPr>
          <a:lstStyle/>
          <a:p>
            <a:pPr marL="0" lvl="0" indent="0" algn="l">
              <a:lnSpc>
                <a:spcPts val="4480"/>
              </a:lnSpc>
              <a:spcBef>
                <a:spcPct val="0"/>
              </a:spcBef>
            </a:pPr>
            <a:r>
              <a:rPr lang="en-US" sz="3200">
                <a:solidFill>
                  <a:schemeClr val="tx1">
                    <a:lumMod val="75000"/>
                    <a:lumOff val="25000"/>
                  </a:schemeClr>
                </a:solidFill>
                <a:latin typeface="DM Serif Display"/>
                <a:ea typeface="DM Serif Display"/>
                <a:cs typeface="DM Serif Display"/>
                <a:sym typeface="DM Serif Display"/>
              </a:rPr>
              <a:t>Andrea Gottschalk</a:t>
            </a:r>
          </a:p>
        </p:txBody>
      </p:sp>
      <p:sp>
        <p:nvSpPr>
          <p:cNvPr id="18" name="TextBox 16">
            <a:extLst>
              <a:ext uri="{FF2B5EF4-FFF2-40B4-BE49-F238E27FC236}">
                <a16:creationId xmlns:a16="http://schemas.microsoft.com/office/drawing/2014/main" id="{0F36C69A-0037-BBD4-700F-95F1D2895925}"/>
              </a:ext>
            </a:extLst>
          </p:cNvPr>
          <p:cNvSpPr txBox="1"/>
          <p:nvPr/>
        </p:nvSpPr>
        <p:spPr>
          <a:xfrm>
            <a:off x="13602276" y="6779203"/>
            <a:ext cx="3588175" cy="553165"/>
          </a:xfrm>
          <a:prstGeom prst="rect">
            <a:avLst/>
          </a:prstGeom>
        </p:spPr>
        <p:txBody>
          <a:bodyPr lIns="0" tIns="0" rIns="0" bIns="0" rtlCol="0" anchor="t">
            <a:spAutoFit/>
          </a:bodyPr>
          <a:lstStyle/>
          <a:p>
            <a:pPr marL="0" lvl="0" indent="0" algn="l">
              <a:lnSpc>
                <a:spcPts val="4480"/>
              </a:lnSpc>
              <a:spcBef>
                <a:spcPct val="0"/>
              </a:spcBef>
            </a:pPr>
            <a:r>
              <a:rPr lang="en-US" sz="3200">
                <a:solidFill>
                  <a:schemeClr val="tx1">
                    <a:lumMod val="75000"/>
                    <a:lumOff val="25000"/>
                  </a:schemeClr>
                </a:solidFill>
                <a:latin typeface="DM Serif Display"/>
                <a:ea typeface="DM Serif Display"/>
                <a:cs typeface="DM Serif Display"/>
                <a:sym typeface="DM Serif Display"/>
              </a:rPr>
              <a:t>NIK Team</a:t>
            </a:r>
          </a:p>
        </p:txBody>
      </p:sp>
      <p:sp>
        <p:nvSpPr>
          <p:cNvPr id="19" name="TextBox 17">
            <a:extLst>
              <a:ext uri="{FF2B5EF4-FFF2-40B4-BE49-F238E27FC236}">
                <a16:creationId xmlns:a16="http://schemas.microsoft.com/office/drawing/2014/main" id="{82644E08-584B-26E5-8B27-D0DA713E6050}"/>
              </a:ext>
            </a:extLst>
          </p:cNvPr>
          <p:cNvSpPr txBox="1"/>
          <p:nvPr/>
        </p:nvSpPr>
        <p:spPr>
          <a:xfrm>
            <a:off x="13602276" y="7338209"/>
            <a:ext cx="3908486" cy="1270156"/>
          </a:xfrm>
          <a:prstGeom prst="rect">
            <a:avLst/>
          </a:prstGeom>
        </p:spPr>
        <p:txBody>
          <a:bodyPr lIns="0" tIns="0" rIns="0" bIns="0" rtlCol="0" anchor="t">
            <a:spAutoFit/>
          </a:bodyPr>
          <a:lstStyle/>
          <a:p>
            <a:pPr algn="l">
              <a:lnSpc>
                <a:spcPts val="3360"/>
              </a:lnSpc>
            </a:pPr>
            <a:r>
              <a:rPr lang="en-US" sz="2100">
                <a:solidFill>
                  <a:schemeClr val="tx1">
                    <a:lumMod val="75000"/>
                    <a:lumOff val="25000"/>
                  </a:schemeClr>
                </a:solidFill>
                <a:latin typeface="Open Sauce"/>
                <a:ea typeface="Open Sauce"/>
                <a:cs typeface="Open Sauce"/>
                <a:sym typeface="Open Sauce"/>
              </a:rPr>
              <a:t>Social Media&amp;PR</a:t>
            </a:r>
          </a:p>
          <a:p>
            <a:pPr algn="l">
              <a:lnSpc>
                <a:spcPts val="3360"/>
              </a:lnSpc>
            </a:pPr>
            <a:r>
              <a:rPr lang="en-US" sz="2100">
                <a:solidFill>
                  <a:schemeClr val="tx1">
                    <a:lumMod val="75000"/>
                    <a:lumOff val="25000"/>
                  </a:schemeClr>
                </a:solidFill>
                <a:latin typeface="Open Sauce"/>
                <a:ea typeface="Open Sauce"/>
                <a:cs typeface="Open Sauce"/>
                <a:sym typeface="Open Sauce"/>
              </a:rPr>
              <a:t>Graphic&amp;Design</a:t>
            </a:r>
          </a:p>
          <a:p>
            <a:pPr marL="0" lvl="0" indent="0" algn="l">
              <a:lnSpc>
                <a:spcPts val="3360"/>
              </a:lnSpc>
              <a:spcBef>
                <a:spcPct val="0"/>
              </a:spcBef>
            </a:pPr>
            <a:r>
              <a:rPr lang="en-US" sz="2100">
                <a:solidFill>
                  <a:schemeClr val="tx1">
                    <a:lumMod val="75000"/>
                    <a:lumOff val="25000"/>
                  </a:schemeClr>
                </a:solidFill>
                <a:latin typeface="Open Sauce"/>
                <a:ea typeface="Open Sauce"/>
                <a:cs typeface="Open Sauce"/>
                <a:sym typeface="Open Sauce"/>
              </a:rPr>
              <a:t>Research&amp;Data</a:t>
            </a:r>
          </a:p>
        </p:txBody>
      </p:sp>
      <p:sp>
        <p:nvSpPr>
          <p:cNvPr id="20" name="TextBox 18">
            <a:extLst>
              <a:ext uri="{FF2B5EF4-FFF2-40B4-BE49-F238E27FC236}">
                <a16:creationId xmlns:a16="http://schemas.microsoft.com/office/drawing/2014/main" id="{6FB5BF36-3650-69C4-A738-0D00917CBEE2}"/>
              </a:ext>
            </a:extLst>
          </p:cNvPr>
          <p:cNvSpPr txBox="1"/>
          <p:nvPr/>
        </p:nvSpPr>
        <p:spPr>
          <a:xfrm>
            <a:off x="9020910" y="7338209"/>
            <a:ext cx="3588175" cy="398145"/>
          </a:xfrm>
          <a:prstGeom prst="rect">
            <a:avLst/>
          </a:prstGeom>
        </p:spPr>
        <p:txBody>
          <a:bodyPr lIns="0" tIns="0" rIns="0" bIns="0" rtlCol="0" anchor="t">
            <a:spAutoFit/>
          </a:bodyPr>
          <a:lstStyle/>
          <a:p>
            <a:pPr marL="0" lvl="0" indent="0" algn="l">
              <a:lnSpc>
                <a:spcPts val="3360"/>
              </a:lnSpc>
              <a:spcBef>
                <a:spcPct val="0"/>
              </a:spcBef>
            </a:pPr>
            <a:r>
              <a:rPr lang="en-US" sz="2100">
                <a:solidFill>
                  <a:schemeClr val="tx1">
                    <a:lumMod val="75000"/>
                    <a:lumOff val="25000"/>
                  </a:schemeClr>
                </a:solidFill>
                <a:latin typeface="Open Sauce"/>
                <a:ea typeface="Open Sauce"/>
                <a:cs typeface="Open Sauce"/>
                <a:sym typeface="Open Sauce"/>
              </a:rPr>
              <a:t>CoFounder</a:t>
            </a:r>
          </a:p>
        </p:txBody>
      </p:sp>
      <p:sp>
        <p:nvSpPr>
          <p:cNvPr id="4" name="Titel 3">
            <a:extLst>
              <a:ext uri="{FF2B5EF4-FFF2-40B4-BE49-F238E27FC236}">
                <a16:creationId xmlns:a16="http://schemas.microsoft.com/office/drawing/2014/main" id="{1D8A3A97-D5AD-006E-C537-6DFA91B722E1}"/>
              </a:ext>
            </a:extLst>
          </p:cNvPr>
          <p:cNvSpPr>
            <a:spLocks noGrp="1"/>
          </p:cNvSpPr>
          <p:nvPr>
            <p:ph type="title"/>
          </p:nvPr>
        </p:nvSpPr>
        <p:spPr/>
        <p:txBody>
          <a:bodyPr/>
          <a:lstStyle/>
          <a:p>
            <a:r>
              <a:rPr lang="de-DE"/>
              <a:t>Team</a:t>
            </a:r>
          </a:p>
        </p:txBody>
      </p:sp>
    </p:spTree>
    <p:extLst>
      <p:ext uri="{BB962C8B-B14F-4D97-AF65-F5344CB8AC3E}">
        <p14:creationId xmlns:p14="http://schemas.microsoft.com/office/powerpoint/2010/main" val="2306619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a:p>
        </p:txBody>
      </p:sp>
      <p:sp>
        <p:nvSpPr>
          <p:cNvPr id="4" name="TextBox 4"/>
          <p:cNvSpPr txBox="1"/>
          <p:nvPr/>
        </p:nvSpPr>
        <p:spPr>
          <a:xfrm>
            <a:off x="2918027" y="3848100"/>
            <a:ext cx="12451946" cy="3198495"/>
          </a:xfrm>
          <a:prstGeom prst="rect">
            <a:avLst/>
          </a:prstGeom>
        </p:spPr>
        <p:txBody>
          <a:bodyPr lIns="0" tIns="0" rIns="0" bIns="0" rtlCol="0" anchor="t">
            <a:spAutoFit/>
          </a:bodyPr>
          <a:lstStyle/>
          <a:p>
            <a:pPr algn="ctr">
              <a:lnSpc>
                <a:spcPts val="6299"/>
              </a:lnSpc>
            </a:pPr>
            <a:r>
              <a:rPr lang="de-DE" sz="4500" b="1" spc="-67" noProof="0">
                <a:solidFill>
                  <a:srgbClr val="545454"/>
                </a:solidFill>
                <a:latin typeface="DM Sans Bold"/>
                <a:ea typeface="DM Sans Bold"/>
                <a:cs typeface="DM Sans Bold"/>
                <a:sym typeface="DM Sans Bold"/>
              </a:rPr>
              <a:t>Vielen Dank für die</a:t>
            </a:r>
          </a:p>
          <a:p>
            <a:pPr algn="ctr">
              <a:lnSpc>
                <a:spcPts val="6299"/>
              </a:lnSpc>
            </a:pPr>
            <a:r>
              <a:rPr lang="de-DE" sz="4500" b="1" spc="-67" noProof="0">
                <a:solidFill>
                  <a:srgbClr val="545454"/>
                </a:solidFill>
                <a:latin typeface="DM Sans Bold"/>
                <a:ea typeface="DM Sans Bold"/>
                <a:cs typeface="DM Sans Bold"/>
                <a:sym typeface="DM Sans Bold"/>
              </a:rPr>
              <a:t>Aufmerksamkeit</a:t>
            </a:r>
          </a:p>
          <a:p>
            <a:pPr algn="ctr">
              <a:lnSpc>
                <a:spcPts val="4481"/>
              </a:lnSpc>
            </a:pPr>
            <a:endParaRPr lang="de-DE" sz="4500" b="1" spc="-67" noProof="0">
              <a:solidFill>
                <a:srgbClr val="545454"/>
              </a:solidFill>
              <a:latin typeface="DM Sans Bold"/>
              <a:ea typeface="DM Sans Bold"/>
              <a:cs typeface="DM Sans Bold"/>
              <a:sym typeface="DM Sans Bold"/>
            </a:endParaRPr>
          </a:p>
          <a:p>
            <a:pPr algn="ctr">
              <a:lnSpc>
                <a:spcPts val="4900"/>
              </a:lnSpc>
            </a:pPr>
            <a:r>
              <a:rPr lang="de-DE" sz="3500" b="1" spc="-52" noProof="0">
                <a:solidFill>
                  <a:srgbClr val="545454"/>
                </a:solidFill>
                <a:latin typeface="DM Sans Bold"/>
                <a:ea typeface="DM Sans Bold"/>
                <a:cs typeface="DM Sans Bold"/>
                <a:sym typeface="DM Sans Bold"/>
              </a:rPr>
              <a:t>Tanja Renner</a:t>
            </a:r>
          </a:p>
          <a:p>
            <a:pPr algn="ctr">
              <a:lnSpc>
                <a:spcPts val="3359"/>
              </a:lnSpc>
              <a:spcBef>
                <a:spcPct val="0"/>
              </a:spcBef>
            </a:pPr>
            <a:r>
              <a:rPr lang="de-DE" sz="2400" spc="-36" noProof="0">
                <a:solidFill>
                  <a:srgbClr val="545454"/>
                </a:solidFill>
                <a:latin typeface="DM Sans"/>
                <a:ea typeface="DM Sans"/>
                <a:cs typeface="DM Sans"/>
                <a:sym typeface="DM Sans"/>
              </a:rPr>
              <a:t>www.nik-ev.de</a:t>
            </a:r>
          </a:p>
        </p:txBody>
      </p:sp>
      <p:sp>
        <p:nvSpPr>
          <p:cNvPr id="5" name="Freeform 5"/>
          <p:cNvSpPr/>
          <p:nvPr/>
        </p:nvSpPr>
        <p:spPr>
          <a:xfrm>
            <a:off x="13016546" y="6696178"/>
            <a:ext cx="3590822" cy="3590822"/>
          </a:xfrm>
          <a:custGeom>
            <a:avLst/>
            <a:gdLst/>
            <a:ahLst/>
            <a:cxnLst/>
            <a:rect l="l" t="t" r="r" b="b"/>
            <a:pathLst>
              <a:path w="3590822" h="3590822">
                <a:moveTo>
                  <a:pt x="0" y="0"/>
                </a:moveTo>
                <a:lnTo>
                  <a:pt x="3590822" y="0"/>
                </a:lnTo>
                <a:lnTo>
                  <a:pt x="3590822" y="3590822"/>
                </a:lnTo>
                <a:lnTo>
                  <a:pt x="0" y="3590822"/>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de-DE" noProof="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B4AD-A287-4145-29D7-F891173856C3}"/>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76B420E5-61F2-9F8C-2B8B-D07B933DDB40}"/>
              </a:ext>
            </a:extLst>
          </p:cNvPr>
          <p:cNvSpPr txBox="1"/>
          <p:nvPr/>
        </p:nvSpPr>
        <p:spPr>
          <a:xfrm>
            <a:off x="7298866" y="4975008"/>
            <a:ext cx="1216585" cy="1992277"/>
          </a:xfrm>
          <a:prstGeom prst="rect">
            <a:avLst/>
          </a:prstGeom>
        </p:spPr>
        <p:txBody>
          <a:bodyPr lIns="0" tIns="0" rIns="0" bIns="0" rtlCol="0" anchor="t">
            <a:spAutoFit/>
          </a:bodyPr>
          <a:lstStyle/>
          <a:p>
            <a:pPr algn="l">
              <a:lnSpc>
                <a:spcPts val="15000"/>
              </a:lnSpc>
            </a:pPr>
            <a:r>
              <a:rPr lang="en-US" sz="15000" b="1">
                <a:solidFill>
                  <a:srgbClr val="545454"/>
                </a:solidFill>
                <a:latin typeface="DM Sans Bold"/>
                <a:ea typeface="DM Sans Bold"/>
                <a:cs typeface="DM Sans Bold"/>
                <a:sym typeface="DM Sans Bold"/>
              </a:rPr>
              <a:t> </a:t>
            </a:r>
          </a:p>
        </p:txBody>
      </p:sp>
      <p:sp>
        <p:nvSpPr>
          <p:cNvPr id="15" name="Freeform 15">
            <a:extLst>
              <a:ext uri="{FF2B5EF4-FFF2-40B4-BE49-F238E27FC236}">
                <a16:creationId xmlns:a16="http://schemas.microsoft.com/office/drawing/2014/main" id="{E45F9C2E-0E6A-FD55-A7B6-5164A0F2EB96}"/>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9">
            <a:extLst>
              <a:ext uri="{FF2B5EF4-FFF2-40B4-BE49-F238E27FC236}">
                <a16:creationId xmlns:a16="http://schemas.microsoft.com/office/drawing/2014/main" id="{0698E7C0-45AB-C21F-450B-A0909975CED1}"/>
              </a:ext>
            </a:extLst>
          </p:cNvPr>
          <p:cNvSpPr txBox="1"/>
          <p:nvPr/>
        </p:nvSpPr>
        <p:spPr>
          <a:xfrm>
            <a:off x="1447800" y="2187562"/>
            <a:ext cx="14974603" cy="7573868"/>
          </a:xfrm>
          <a:prstGeom prst="rect">
            <a:avLst/>
          </a:prstGeom>
        </p:spPr>
        <p:txBody>
          <a:bodyPr wrap="square" lIns="0" tIns="0" rIns="0" bIns="0" rtlCol="0" anchor="t">
            <a:spAutoFit/>
          </a:bodyPr>
          <a:lstStyle/>
          <a:p>
            <a:pPr algn="l">
              <a:lnSpc>
                <a:spcPts val="2940"/>
              </a:lnSpc>
            </a:pPr>
            <a:endParaRPr dirty="0"/>
          </a:p>
          <a:p>
            <a:endParaRPr lang="de-DE" sz="2400" b="1" spc="-30" dirty="0">
              <a:solidFill>
                <a:srgbClr val="545454"/>
              </a:solidFill>
              <a:latin typeface="DM Sans Bold"/>
            </a:endParaRPr>
          </a:p>
          <a:p>
            <a:pPr marL="285750" indent="-285750">
              <a:buFont typeface="Arial" panose="020B0604020202020204" pitchFamily="34" charset="0"/>
              <a:buChar char="•"/>
            </a:pPr>
            <a:r>
              <a:rPr lang="de-DE" sz="2400" b="1" spc="-30" dirty="0">
                <a:solidFill>
                  <a:srgbClr val="545454"/>
                </a:solidFill>
                <a:latin typeface="DM Sans Bold"/>
              </a:rPr>
              <a:t>Gemeinnütziger Verein, gegründet 2016 in Hamburg durch Tanja Renner aus eigener Betroffenheit</a:t>
            </a:r>
          </a:p>
          <a:p>
            <a:pPr marL="285750" indent="-285750">
              <a:buFont typeface="Arial" panose="020B0604020202020204" pitchFamily="34" charset="0"/>
              <a:buChar char="•"/>
            </a:pPr>
            <a:endParaRPr lang="de-DE" sz="2400" b="1" spc="-30" dirty="0">
              <a:solidFill>
                <a:srgbClr val="545454"/>
              </a:solidFill>
              <a:latin typeface="DM Sans Bold"/>
            </a:endParaRPr>
          </a:p>
          <a:p>
            <a:pPr marL="285750" indent="-285750">
              <a:buFont typeface="Arial" panose="020B0604020202020204" pitchFamily="34" charset="0"/>
              <a:buChar char="•"/>
            </a:pPr>
            <a:r>
              <a:rPr lang="de-DE" sz="2400" b="1" spc="-30" dirty="0">
                <a:solidFill>
                  <a:srgbClr val="545454"/>
                </a:solidFill>
                <a:latin typeface="DM Sans Bold"/>
              </a:rPr>
              <a:t>Wachsendes digitales Netzwerk bestehend aus Patienten, Ärzten, Therapeuten, Coaches, Selbsthilfegruppen, Kliniken</a:t>
            </a:r>
          </a:p>
          <a:p>
            <a:pPr marL="285750" indent="-285750">
              <a:buFont typeface="Arial" panose="020B0604020202020204" pitchFamily="34" charset="0"/>
              <a:buChar char="•"/>
            </a:pPr>
            <a:endParaRPr lang="de-DE" sz="2400" b="1" spc="-30" dirty="0">
              <a:solidFill>
                <a:srgbClr val="545454"/>
              </a:solidFill>
              <a:latin typeface="DM Sans Bold"/>
            </a:endParaRPr>
          </a:p>
          <a:p>
            <a:pPr marL="285750" indent="-285750">
              <a:buFont typeface="Arial" panose="020B0604020202020204" pitchFamily="34" charset="0"/>
              <a:buChar char="•"/>
            </a:pPr>
            <a:r>
              <a:rPr lang="de-DE" sz="2400" b="1" spc="-30" dirty="0">
                <a:solidFill>
                  <a:srgbClr val="545454"/>
                </a:solidFill>
                <a:latin typeface="DM Sans Bold"/>
              </a:rPr>
              <a:t>Große Online-Community (15.380+ Betroffene auf Instagram, 1.500 auf Facebook)</a:t>
            </a:r>
          </a:p>
          <a:p>
            <a:endParaRPr lang="de-DE" sz="2400" b="1" spc="-30" dirty="0">
              <a:solidFill>
                <a:srgbClr val="545454"/>
              </a:solidFill>
              <a:latin typeface="DM Sans Bold"/>
            </a:endParaRPr>
          </a:p>
          <a:p>
            <a:pPr>
              <a:lnSpc>
                <a:spcPct val="150000"/>
              </a:lnSpc>
            </a:pPr>
            <a:r>
              <a:rPr lang="de-DE" sz="2400" b="1" spc="-30" dirty="0">
                <a:solidFill>
                  <a:srgbClr val="545454"/>
                </a:solidFill>
                <a:latin typeface="DM Sans Bold"/>
              </a:rPr>
              <a:t>Mission: </a:t>
            </a:r>
          </a:p>
          <a:p>
            <a:pPr>
              <a:lnSpc>
                <a:spcPct val="150000"/>
              </a:lnSpc>
            </a:pPr>
            <a:r>
              <a:rPr lang="de-DE" sz="2400" b="1" spc="-30" dirty="0">
                <a:solidFill>
                  <a:srgbClr val="545454"/>
                </a:solidFill>
                <a:latin typeface="DM Sans Bold"/>
              </a:rPr>
              <a:t>-&gt; Aufklärung, Empowerment, Navigation zur richtigen Versorgung</a:t>
            </a:r>
          </a:p>
          <a:p>
            <a:pPr eaLnBrk="0" fontAlgn="base" hangingPunct="0">
              <a:lnSpc>
                <a:spcPct val="150000"/>
              </a:lnSpc>
              <a:spcBef>
                <a:spcPct val="0"/>
              </a:spcBef>
              <a:spcAft>
                <a:spcPct val="0"/>
              </a:spcAft>
            </a:pPr>
            <a:r>
              <a:rPr lang="de-DE" altLang="de-DE" sz="2400" b="1" spc="-30" dirty="0">
                <a:solidFill>
                  <a:srgbClr val="545454"/>
                </a:solidFill>
                <a:latin typeface="DM Sans Bold"/>
              </a:rPr>
              <a:t>Formate: </a:t>
            </a:r>
          </a:p>
          <a:p>
            <a:pPr eaLnBrk="0" fontAlgn="base" hangingPunct="0">
              <a:lnSpc>
                <a:spcPct val="150000"/>
              </a:lnSpc>
              <a:spcBef>
                <a:spcPct val="0"/>
              </a:spcBef>
              <a:spcAft>
                <a:spcPct val="0"/>
              </a:spcAft>
            </a:pPr>
            <a:r>
              <a:rPr lang="de-DE" altLang="de-DE" sz="2400" b="1" spc="-30" dirty="0">
                <a:solidFill>
                  <a:srgbClr val="545454"/>
                </a:solidFill>
                <a:latin typeface="DM Sans Bold"/>
              </a:rPr>
              <a:t>-&gt;Webinare, Fokuswochen, Insta </a:t>
            </a:r>
            <a:r>
              <a:rPr lang="de-DE" altLang="de-DE" sz="2400" b="1" spc="-30" dirty="0" err="1">
                <a:solidFill>
                  <a:srgbClr val="545454"/>
                </a:solidFill>
                <a:latin typeface="DM Sans Bold"/>
              </a:rPr>
              <a:t>Lives</a:t>
            </a:r>
            <a:r>
              <a:rPr lang="de-DE" altLang="de-DE" sz="2400" b="1" spc="-30" dirty="0">
                <a:solidFill>
                  <a:srgbClr val="545454"/>
                </a:solidFill>
                <a:latin typeface="DM Sans Bold"/>
              </a:rPr>
              <a:t>, Mut-Mach-Geschichten</a:t>
            </a:r>
          </a:p>
          <a:p>
            <a:pPr eaLnBrk="0" fontAlgn="base" hangingPunct="0">
              <a:lnSpc>
                <a:spcPct val="150000"/>
              </a:lnSpc>
              <a:spcBef>
                <a:spcPct val="0"/>
              </a:spcBef>
              <a:spcAft>
                <a:spcPct val="0"/>
              </a:spcAft>
            </a:pPr>
            <a:r>
              <a:rPr lang="de-DE" altLang="de-DE" sz="2400" b="1" spc="-30" dirty="0">
                <a:solidFill>
                  <a:srgbClr val="545454"/>
                </a:solidFill>
                <a:latin typeface="DM Sans Bold"/>
              </a:rPr>
              <a:t>Ergebnis: </a:t>
            </a:r>
          </a:p>
          <a:p>
            <a:pPr eaLnBrk="0" fontAlgn="base" hangingPunct="0">
              <a:lnSpc>
                <a:spcPct val="150000"/>
              </a:lnSpc>
              <a:spcBef>
                <a:spcPct val="0"/>
              </a:spcBef>
              <a:spcAft>
                <a:spcPct val="0"/>
              </a:spcAft>
            </a:pPr>
            <a:r>
              <a:rPr lang="de-DE" altLang="de-DE" sz="2400" b="1" spc="-30" dirty="0">
                <a:solidFill>
                  <a:srgbClr val="545454"/>
                </a:solidFill>
                <a:latin typeface="DM Sans Bold"/>
              </a:rPr>
              <a:t>-&gt;Verkürzung der Patient Journey, bessere Arztkommunikation, Therapietreue</a:t>
            </a:r>
            <a:br>
              <a:rPr lang="de-DE" altLang="de-DE" sz="2400" b="1" spc="-30" dirty="0">
                <a:solidFill>
                  <a:srgbClr val="545454"/>
                </a:solidFill>
                <a:latin typeface="DM Sans Bold"/>
              </a:rPr>
            </a:br>
            <a:r>
              <a:rPr lang="de-DE" altLang="de-DE" sz="2400" b="1" spc="-30" dirty="0">
                <a:solidFill>
                  <a:srgbClr val="545454"/>
                </a:solidFill>
                <a:latin typeface="DM Sans Bold"/>
              </a:rPr>
              <a:t> „Patienten scheitern nicht am Willen, sondern an fehlender Navigation.“</a:t>
            </a:r>
          </a:p>
          <a:p>
            <a:pPr marL="285750" indent="-285750">
              <a:buFont typeface="Arial" panose="020B0604020202020204" pitchFamily="34" charset="0"/>
              <a:buChar char="•"/>
            </a:pPr>
            <a:endParaRPr lang="de-DE" sz="2400" b="1" spc="-30" dirty="0">
              <a:solidFill>
                <a:srgbClr val="545454"/>
              </a:solidFill>
              <a:latin typeface="DM Sans Bold"/>
            </a:endParaRPr>
          </a:p>
        </p:txBody>
      </p:sp>
      <p:sp>
        <p:nvSpPr>
          <p:cNvPr id="4" name="Titel 3">
            <a:extLst>
              <a:ext uri="{FF2B5EF4-FFF2-40B4-BE49-F238E27FC236}">
                <a16:creationId xmlns:a16="http://schemas.microsoft.com/office/drawing/2014/main" id="{AB4B73EE-64D2-907C-2FB7-3B79917342DB}"/>
              </a:ext>
            </a:extLst>
          </p:cNvPr>
          <p:cNvSpPr>
            <a:spLocks noGrp="1"/>
          </p:cNvSpPr>
          <p:nvPr>
            <p:ph type="title"/>
          </p:nvPr>
        </p:nvSpPr>
        <p:spPr>
          <a:xfrm>
            <a:off x="1143000" y="445746"/>
            <a:ext cx="13411200" cy="609600"/>
          </a:xfrm>
        </p:spPr>
        <p:txBody>
          <a:bodyPr>
            <a:normAutofit/>
          </a:bodyPr>
          <a:lstStyle/>
          <a:p>
            <a:r>
              <a:rPr lang="de-DE"/>
              <a:t>NIK e.V. </a:t>
            </a:r>
            <a:r>
              <a:rPr lang="de-DE" altLang="de-DE" sz="3399">
                <a:latin typeface="Playfair Display Bold"/>
                <a:cs typeface="Playfair Display Bold"/>
              </a:rPr>
              <a:t>der digitale Lotse: zwischen Patient, Arzt und Industrie</a:t>
            </a:r>
            <a:endParaRPr lang="de-DE"/>
          </a:p>
        </p:txBody>
      </p:sp>
    </p:spTree>
    <p:extLst>
      <p:ext uri="{BB962C8B-B14F-4D97-AF65-F5344CB8AC3E}">
        <p14:creationId xmlns:p14="http://schemas.microsoft.com/office/powerpoint/2010/main" val="76659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2E12C-2732-AF38-F759-112EED2CE00E}"/>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5DCA8D0-45F8-2C80-602F-063F67CEBA42}"/>
              </a:ext>
            </a:extLst>
          </p:cNvPr>
          <p:cNvPicPr>
            <a:picLocks noChangeAspect="1"/>
          </p:cNvPicPr>
          <p:nvPr/>
        </p:nvPicPr>
        <p:blipFill>
          <a:blip r:embed="rId3">
            <a:alphaModFix amt="50000"/>
          </a:blip>
          <a:stretch>
            <a:fillRect/>
          </a:stretch>
        </p:blipFill>
        <p:spPr>
          <a:xfrm>
            <a:off x="11375221" y="2097110"/>
            <a:ext cx="4974787" cy="6730138"/>
          </a:xfrm>
          <a:prstGeom prst="rect">
            <a:avLst/>
          </a:prstGeom>
        </p:spPr>
      </p:pic>
      <p:cxnSp>
        <p:nvCxnSpPr>
          <p:cNvPr id="23" name="Gerade Verbindung mit Pfeil 22">
            <a:extLst>
              <a:ext uri="{FF2B5EF4-FFF2-40B4-BE49-F238E27FC236}">
                <a16:creationId xmlns:a16="http://schemas.microsoft.com/office/drawing/2014/main" id="{CA6FD39D-ED8A-7CE5-E936-228E98C270CC}"/>
              </a:ext>
            </a:extLst>
          </p:cNvPr>
          <p:cNvCxnSpPr>
            <a:cxnSpLocks/>
          </p:cNvCxnSpPr>
          <p:nvPr/>
        </p:nvCxnSpPr>
        <p:spPr>
          <a:xfrm flipH="1" flipV="1">
            <a:off x="13030897" y="2379459"/>
            <a:ext cx="519056" cy="1042440"/>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sp>
        <p:nvSpPr>
          <p:cNvPr id="48" name="Rechteck 47">
            <a:extLst>
              <a:ext uri="{FF2B5EF4-FFF2-40B4-BE49-F238E27FC236}">
                <a16:creationId xmlns:a16="http://schemas.microsoft.com/office/drawing/2014/main" id="{3F2CDEE8-A83F-0E39-6B1E-79AE8D8A0BE2}"/>
              </a:ext>
            </a:extLst>
          </p:cNvPr>
          <p:cNvSpPr/>
          <p:nvPr/>
        </p:nvSpPr>
        <p:spPr>
          <a:xfrm>
            <a:off x="1126825" y="8220057"/>
            <a:ext cx="8747066" cy="1080000"/>
          </a:xfrm>
          <a:prstGeom prst="rect">
            <a:avLst/>
          </a:prstGeom>
          <a:solidFill>
            <a:schemeClr val="accent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400" b="1">
                <a:solidFill>
                  <a:srgbClr val="545454"/>
                </a:solidFill>
                <a:latin typeface="DM Sans"/>
              </a:rPr>
              <a:t>SELTENE ERKRANKUNGEN </a:t>
            </a:r>
            <a:br>
              <a:rPr lang="de-DE" sz="2400" b="1">
                <a:solidFill>
                  <a:srgbClr val="545454"/>
                </a:solidFill>
                <a:latin typeface="DM Sans"/>
              </a:rPr>
            </a:br>
            <a:r>
              <a:rPr lang="de-DE" sz="2400" b="1">
                <a:solidFill>
                  <a:srgbClr val="545454"/>
                </a:solidFill>
                <a:latin typeface="DM Sans"/>
              </a:rPr>
              <a:t>&gt;</a:t>
            </a:r>
            <a:r>
              <a:rPr lang="de-DE" sz="2400">
                <a:solidFill>
                  <a:srgbClr val="545454"/>
                </a:solidFill>
              </a:rPr>
              <a:t>4.000.000 Patienten</a:t>
            </a:r>
            <a:endParaRPr lang="de-DE" sz="2400"/>
          </a:p>
        </p:txBody>
      </p:sp>
      <p:sp>
        <p:nvSpPr>
          <p:cNvPr id="46" name="Rechteck 45">
            <a:extLst>
              <a:ext uri="{FF2B5EF4-FFF2-40B4-BE49-F238E27FC236}">
                <a16:creationId xmlns:a16="http://schemas.microsoft.com/office/drawing/2014/main" id="{2EBBA2CB-EE24-28A4-4467-51097E77998C}"/>
              </a:ext>
            </a:extLst>
          </p:cNvPr>
          <p:cNvSpPr/>
          <p:nvPr/>
        </p:nvSpPr>
        <p:spPr>
          <a:xfrm>
            <a:off x="1126825" y="6894213"/>
            <a:ext cx="8717823" cy="1080000"/>
          </a:xfrm>
          <a:prstGeom prst="rect">
            <a:avLst/>
          </a:prstGeom>
          <a:solidFill>
            <a:srgbClr val="B7DAB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2500"/>
              </a:spcAft>
            </a:pPr>
            <a:r>
              <a:rPr lang="de-DE" sz="2400" b="1">
                <a:solidFill>
                  <a:srgbClr val="545454"/>
                </a:solidFill>
                <a:latin typeface="DM Sans"/>
              </a:rPr>
              <a:t>CHRONISCH-ENTZÜNDLICHE DARMERKRANKUNGEN </a:t>
            </a:r>
            <a:br>
              <a:rPr lang="de-DE" sz="2400" b="1">
                <a:solidFill>
                  <a:srgbClr val="545454"/>
                </a:solidFill>
                <a:latin typeface="DM Sans"/>
              </a:rPr>
            </a:br>
            <a:r>
              <a:rPr lang="de-DE" sz="2400" b="1">
                <a:solidFill>
                  <a:srgbClr val="545454"/>
                </a:solidFill>
                <a:latin typeface="DM Sans"/>
              </a:rPr>
              <a:t>&gt;</a:t>
            </a:r>
            <a:r>
              <a:rPr lang="de-DE" sz="2400">
                <a:solidFill>
                  <a:srgbClr val="545454"/>
                </a:solidFill>
              </a:rPr>
              <a:t>600.000 Patienten </a:t>
            </a:r>
            <a:endParaRPr lang="en-US" sz="2400">
              <a:solidFill>
                <a:srgbClr val="545454"/>
              </a:solidFill>
              <a:latin typeface="DM Sans"/>
            </a:endParaRPr>
          </a:p>
        </p:txBody>
      </p:sp>
      <p:sp>
        <p:nvSpPr>
          <p:cNvPr id="47" name="Rechteck 46">
            <a:extLst>
              <a:ext uri="{FF2B5EF4-FFF2-40B4-BE49-F238E27FC236}">
                <a16:creationId xmlns:a16="http://schemas.microsoft.com/office/drawing/2014/main" id="{52A54654-5024-CE07-3F97-7FC25895CF96}"/>
              </a:ext>
            </a:extLst>
          </p:cNvPr>
          <p:cNvSpPr/>
          <p:nvPr/>
        </p:nvSpPr>
        <p:spPr>
          <a:xfrm>
            <a:off x="1151145" y="4297701"/>
            <a:ext cx="8747066" cy="1080000"/>
          </a:xfrm>
          <a:prstGeom prst="rect">
            <a:avLst/>
          </a:prstGeom>
          <a:solidFill>
            <a:srgbClr val="EEC4C3">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400" b="1">
                <a:solidFill>
                  <a:srgbClr val="545454"/>
                </a:solidFill>
                <a:latin typeface="DM Sans"/>
              </a:rPr>
              <a:t>RHEUMATISCHE ERKRANKUNGEN</a:t>
            </a:r>
            <a:br>
              <a:rPr lang="de-DE" sz="2400" b="1">
                <a:solidFill>
                  <a:srgbClr val="545454"/>
                </a:solidFill>
                <a:latin typeface="DM Sans"/>
              </a:rPr>
            </a:br>
            <a:r>
              <a:rPr lang="de-DE" sz="2400" b="1">
                <a:solidFill>
                  <a:srgbClr val="545454"/>
                </a:solidFill>
                <a:latin typeface="DM Sans"/>
              </a:rPr>
              <a:t>&gt;</a:t>
            </a:r>
            <a:r>
              <a:rPr lang="en-US" sz="2400">
                <a:solidFill>
                  <a:srgbClr val="545454"/>
                </a:solidFill>
              </a:rPr>
              <a:t>1.800.000</a:t>
            </a:r>
            <a:r>
              <a:rPr lang="de-DE" sz="2400">
                <a:solidFill>
                  <a:srgbClr val="545454"/>
                </a:solidFill>
              </a:rPr>
              <a:t> </a:t>
            </a:r>
            <a:r>
              <a:rPr lang="de-DE" sz="2400">
                <a:solidFill>
                  <a:srgbClr val="545454"/>
                </a:solidFill>
                <a:latin typeface="DM Sans"/>
              </a:rPr>
              <a:t>Patienten</a:t>
            </a:r>
            <a:endParaRPr lang="de-DE" sz="2400"/>
          </a:p>
        </p:txBody>
      </p:sp>
      <p:sp>
        <p:nvSpPr>
          <p:cNvPr id="45" name="Rechteck 44">
            <a:extLst>
              <a:ext uri="{FF2B5EF4-FFF2-40B4-BE49-F238E27FC236}">
                <a16:creationId xmlns:a16="http://schemas.microsoft.com/office/drawing/2014/main" id="{3D5D3F39-6327-76DF-EFFC-D18B607F0EDB}"/>
              </a:ext>
            </a:extLst>
          </p:cNvPr>
          <p:cNvSpPr/>
          <p:nvPr/>
        </p:nvSpPr>
        <p:spPr>
          <a:xfrm>
            <a:off x="1126825" y="5573992"/>
            <a:ext cx="8747066" cy="1080000"/>
          </a:xfrm>
          <a:prstGeom prst="rect">
            <a:avLst/>
          </a:prstGeom>
          <a:solidFill>
            <a:srgbClr val="F8DB9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2500"/>
              </a:spcBef>
              <a:spcAft>
                <a:spcPts val="2500"/>
              </a:spcAft>
            </a:pPr>
            <a:r>
              <a:rPr lang="de-DE" sz="2400" b="1">
                <a:solidFill>
                  <a:srgbClr val="545454"/>
                </a:solidFill>
                <a:latin typeface="DM Sans"/>
              </a:rPr>
              <a:t>CHRONISCHE HAUTERKRANKUNGEN </a:t>
            </a:r>
            <a:br>
              <a:rPr lang="de-DE" sz="2400" b="1">
                <a:solidFill>
                  <a:srgbClr val="545454"/>
                </a:solidFill>
                <a:latin typeface="DM Sans"/>
              </a:rPr>
            </a:br>
            <a:r>
              <a:rPr lang="de-DE" sz="2400" b="1">
                <a:solidFill>
                  <a:srgbClr val="545454"/>
                </a:solidFill>
                <a:latin typeface="DM Sans"/>
              </a:rPr>
              <a:t>&gt;</a:t>
            </a:r>
            <a:r>
              <a:rPr lang="en-US" sz="2400">
                <a:solidFill>
                  <a:srgbClr val="545454"/>
                </a:solidFill>
              </a:rPr>
              <a:t>3.800.000</a:t>
            </a:r>
            <a:r>
              <a:rPr lang="de-DE" sz="2400">
                <a:solidFill>
                  <a:srgbClr val="545454"/>
                </a:solidFill>
              </a:rPr>
              <a:t> Patienten </a:t>
            </a:r>
            <a:endParaRPr lang="de-DE" b="1">
              <a:solidFill>
                <a:srgbClr val="545454"/>
              </a:solidFill>
              <a:latin typeface="DM Sans"/>
            </a:endParaRPr>
          </a:p>
        </p:txBody>
      </p:sp>
      <p:sp>
        <p:nvSpPr>
          <p:cNvPr id="2" name="Freeform 2">
            <a:extLst>
              <a:ext uri="{FF2B5EF4-FFF2-40B4-BE49-F238E27FC236}">
                <a16:creationId xmlns:a16="http://schemas.microsoft.com/office/drawing/2014/main" id="{8AC3583B-DED1-4177-CBFB-2BDC23EC7C38}"/>
              </a:ext>
            </a:extLst>
          </p:cNvPr>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6" name="TextBox 16">
            <a:extLst>
              <a:ext uri="{FF2B5EF4-FFF2-40B4-BE49-F238E27FC236}">
                <a16:creationId xmlns:a16="http://schemas.microsoft.com/office/drawing/2014/main" id="{B635515D-691B-CC7D-0D93-34DEFC329509}"/>
              </a:ext>
            </a:extLst>
          </p:cNvPr>
          <p:cNvSpPr txBox="1"/>
          <p:nvPr/>
        </p:nvSpPr>
        <p:spPr>
          <a:xfrm>
            <a:off x="15539463" y="9068516"/>
            <a:ext cx="1803333" cy="284437"/>
          </a:xfrm>
          <a:prstGeom prst="rect">
            <a:avLst/>
          </a:prstGeom>
        </p:spPr>
        <p:txBody>
          <a:bodyPr wrap="square" lIns="0" tIns="0" rIns="0" bIns="0" rtlCol="0" anchor="t">
            <a:spAutoFit/>
          </a:bodyPr>
          <a:lstStyle/>
          <a:p>
            <a:pPr algn="ctr">
              <a:lnSpc>
                <a:spcPts val="2520"/>
              </a:lnSpc>
              <a:spcBef>
                <a:spcPct val="0"/>
              </a:spcBef>
            </a:pPr>
            <a:r>
              <a:rPr lang="en-US" sz="1200" spc="-26">
                <a:solidFill>
                  <a:srgbClr val="545454"/>
                </a:solidFill>
                <a:latin typeface="DM Sans"/>
                <a:ea typeface="DM Sans"/>
                <a:cs typeface="DM Sans"/>
                <a:sym typeface="DM Sans"/>
              </a:rPr>
              <a:t>Stand Jan.2026</a:t>
            </a:r>
          </a:p>
        </p:txBody>
      </p:sp>
      <p:sp>
        <p:nvSpPr>
          <p:cNvPr id="38" name="TextBox 29">
            <a:extLst>
              <a:ext uri="{FF2B5EF4-FFF2-40B4-BE49-F238E27FC236}">
                <a16:creationId xmlns:a16="http://schemas.microsoft.com/office/drawing/2014/main" id="{BDB23133-FB7F-FCE6-DABD-E881A67A4F9C}"/>
              </a:ext>
            </a:extLst>
          </p:cNvPr>
          <p:cNvSpPr txBox="1"/>
          <p:nvPr/>
        </p:nvSpPr>
        <p:spPr>
          <a:xfrm>
            <a:off x="11375221" y="5757034"/>
            <a:ext cx="3016643" cy="3159497"/>
          </a:xfrm>
          <a:prstGeom prst="rect">
            <a:avLst/>
          </a:prstGeom>
        </p:spPr>
        <p:txBody>
          <a:bodyPr lIns="43106" tIns="43106" rIns="43106" bIns="43106" rtlCol="0" anchor="ctr"/>
          <a:lstStyle/>
          <a:p>
            <a:pPr algn="r">
              <a:lnSpc>
                <a:spcPts val="3359"/>
              </a:lnSpc>
            </a:pPr>
            <a:endParaRPr/>
          </a:p>
        </p:txBody>
      </p:sp>
      <p:sp>
        <p:nvSpPr>
          <p:cNvPr id="4" name="Titel 3">
            <a:extLst>
              <a:ext uri="{FF2B5EF4-FFF2-40B4-BE49-F238E27FC236}">
                <a16:creationId xmlns:a16="http://schemas.microsoft.com/office/drawing/2014/main" id="{CA9077D1-8859-85FD-1345-5654D45F6A8C}"/>
              </a:ext>
            </a:extLst>
          </p:cNvPr>
          <p:cNvSpPr>
            <a:spLocks noGrp="1"/>
          </p:cNvSpPr>
          <p:nvPr>
            <p:ph type="title"/>
          </p:nvPr>
        </p:nvSpPr>
        <p:spPr>
          <a:xfrm>
            <a:off x="1143000" y="384295"/>
            <a:ext cx="11168216" cy="830825"/>
          </a:xfrm>
        </p:spPr>
        <p:txBody>
          <a:bodyPr/>
          <a:lstStyle/>
          <a:p>
            <a:r>
              <a:rPr lang="de-DE">
                <a:latin typeface="Playfair Display"/>
              </a:rPr>
              <a:t>NIK – Deutschlandweit relevant. Digital verbunden.</a:t>
            </a:r>
          </a:p>
        </p:txBody>
      </p:sp>
      <p:sp>
        <p:nvSpPr>
          <p:cNvPr id="11" name="TextBox 29">
            <a:extLst>
              <a:ext uri="{FF2B5EF4-FFF2-40B4-BE49-F238E27FC236}">
                <a16:creationId xmlns:a16="http://schemas.microsoft.com/office/drawing/2014/main" id="{3C6F3275-2A0A-AF91-368B-DBC6AC88B91A}"/>
              </a:ext>
            </a:extLst>
          </p:cNvPr>
          <p:cNvSpPr txBox="1"/>
          <p:nvPr/>
        </p:nvSpPr>
        <p:spPr>
          <a:xfrm>
            <a:off x="14932809" y="5699883"/>
            <a:ext cx="3016643" cy="3159497"/>
          </a:xfrm>
          <a:prstGeom prst="rect">
            <a:avLst/>
          </a:prstGeom>
        </p:spPr>
        <p:txBody>
          <a:bodyPr lIns="43106" tIns="43106" rIns="43106" bIns="43106" rtlCol="0" anchor="ctr"/>
          <a:lstStyle/>
          <a:p>
            <a:pPr algn="r">
              <a:lnSpc>
                <a:spcPts val="3359"/>
              </a:lnSpc>
            </a:pPr>
            <a:endParaRPr/>
          </a:p>
        </p:txBody>
      </p:sp>
      <p:cxnSp>
        <p:nvCxnSpPr>
          <p:cNvPr id="12" name="Gerade Verbindung mit Pfeil 11">
            <a:extLst>
              <a:ext uri="{FF2B5EF4-FFF2-40B4-BE49-F238E27FC236}">
                <a16:creationId xmlns:a16="http://schemas.microsoft.com/office/drawing/2014/main" id="{3ED3A96C-13E3-F3D4-7551-FC9BEE999F35}"/>
              </a:ext>
            </a:extLst>
          </p:cNvPr>
          <p:cNvCxnSpPr>
            <a:cxnSpLocks/>
            <a:stCxn id="49" idx="2"/>
          </p:cNvCxnSpPr>
          <p:nvPr/>
        </p:nvCxnSpPr>
        <p:spPr>
          <a:xfrm flipH="1">
            <a:off x="12194599" y="3401878"/>
            <a:ext cx="1338324" cy="3272890"/>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1586B1DD-2C7F-0350-CC03-7C1CDC92C5FF}"/>
              </a:ext>
            </a:extLst>
          </p:cNvPr>
          <p:cNvCxnSpPr>
            <a:cxnSpLocks/>
          </p:cNvCxnSpPr>
          <p:nvPr/>
        </p:nvCxnSpPr>
        <p:spPr>
          <a:xfrm>
            <a:off x="13552530" y="3430291"/>
            <a:ext cx="724795" cy="4576472"/>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25" name="Gerade Verbindung mit Pfeil 24">
            <a:extLst>
              <a:ext uri="{FF2B5EF4-FFF2-40B4-BE49-F238E27FC236}">
                <a16:creationId xmlns:a16="http://schemas.microsoft.com/office/drawing/2014/main" id="{A2015489-92EE-27DB-7B02-69092A4A0946}"/>
              </a:ext>
            </a:extLst>
          </p:cNvPr>
          <p:cNvCxnSpPr>
            <a:cxnSpLocks/>
          </p:cNvCxnSpPr>
          <p:nvPr/>
        </p:nvCxnSpPr>
        <p:spPr>
          <a:xfrm>
            <a:off x="13532922" y="3414110"/>
            <a:ext cx="1753122" cy="2076637"/>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8EC78996-8701-3E4B-8639-D5D02AE0AE75}"/>
              </a:ext>
            </a:extLst>
          </p:cNvPr>
          <p:cNvCxnSpPr>
            <a:cxnSpLocks/>
            <a:stCxn id="49" idx="2"/>
          </p:cNvCxnSpPr>
          <p:nvPr/>
        </p:nvCxnSpPr>
        <p:spPr>
          <a:xfrm>
            <a:off x="13532923" y="3401878"/>
            <a:ext cx="1943631" cy="1278448"/>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31" name="Gerade Verbindung mit Pfeil 30">
            <a:extLst>
              <a:ext uri="{FF2B5EF4-FFF2-40B4-BE49-F238E27FC236}">
                <a16:creationId xmlns:a16="http://schemas.microsoft.com/office/drawing/2014/main" id="{58F53CD5-5E1D-FF5D-B5E9-209E34E3D68D}"/>
              </a:ext>
            </a:extLst>
          </p:cNvPr>
          <p:cNvCxnSpPr>
            <a:cxnSpLocks/>
            <a:stCxn id="49" idx="2"/>
          </p:cNvCxnSpPr>
          <p:nvPr/>
        </p:nvCxnSpPr>
        <p:spPr>
          <a:xfrm flipH="1">
            <a:off x="13072012" y="3401878"/>
            <a:ext cx="460911" cy="4505663"/>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91A420A2-3AB9-E181-187C-D28597AF8BD5}"/>
              </a:ext>
            </a:extLst>
          </p:cNvPr>
          <p:cNvCxnSpPr>
            <a:cxnSpLocks/>
          </p:cNvCxnSpPr>
          <p:nvPr/>
        </p:nvCxnSpPr>
        <p:spPr>
          <a:xfrm>
            <a:off x="13551430" y="3412526"/>
            <a:ext cx="1973271" cy="552435"/>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39" name="Gerade Verbindung mit Pfeil 38">
            <a:extLst>
              <a:ext uri="{FF2B5EF4-FFF2-40B4-BE49-F238E27FC236}">
                <a16:creationId xmlns:a16="http://schemas.microsoft.com/office/drawing/2014/main" id="{36B5C1B0-F25A-021D-39B3-67180769E64E}"/>
              </a:ext>
            </a:extLst>
          </p:cNvPr>
          <p:cNvCxnSpPr>
            <a:cxnSpLocks/>
          </p:cNvCxnSpPr>
          <p:nvPr/>
        </p:nvCxnSpPr>
        <p:spPr>
          <a:xfrm flipH="1">
            <a:off x="12194801" y="3401878"/>
            <a:ext cx="1349671" cy="809528"/>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sp>
        <p:nvSpPr>
          <p:cNvPr id="44" name="Rechteck 43">
            <a:extLst>
              <a:ext uri="{FF2B5EF4-FFF2-40B4-BE49-F238E27FC236}">
                <a16:creationId xmlns:a16="http://schemas.microsoft.com/office/drawing/2014/main" id="{F93028FE-AF4D-8DAB-CBFF-7A72BC74ED48}"/>
              </a:ext>
            </a:extLst>
          </p:cNvPr>
          <p:cNvSpPr/>
          <p:nvPr/>
        </p:nvSpPr>
        <p:spPr>
          <a:xfrm>
            <a:off x="1159741" y="3017114"/>
            <a:ext cx="8732779" cy="1080000"/>
          </a:xfrm>
          <a:prstGeom prst="rect">
            <a:avLst/>
          </a:prstGeom>
          <a:solidFill>
            <a:srgbClr val="A49BC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400" b="1">
                <a:solidFill>
                  <a:srgbClr val="545454"/>
                </a:solidFill>
                <a:latin typeface="DM Sans"/>
              </a:rPr>
              <a:t>MULTIPLE SKLEROSE</a:t>
            </a:r>
            <a:br>
              <a:rPr lang="de-DE" sz="2400" b="1">
                <a:solidFill>
                  <a:srgbClr val="545454"/>
                </a:solidFill>
                <a:latin typeface="DM Sans"/>
              </a:rPr>
            </a:br>
            <a:r>
              <a:rPr lang="de-DE" sz="2400" b="1">
                <a:solidFill>
                  <a:srgbClr val="545454"/>
                </a:solidFill>
                <a:latin typeface="DM Sans"/>
              </a:rPr>
              <a:t>&gt;</a:t>
            </a:r>
            <a:r>
              <a:rPr lang="en-US" sz="2400">
                <a:solidFill>
                  <a:srgbClr val="545454"/>
                </a:solidFill>
              </a:rPr>
              <a:t>280.000</a:t>
            </a:r>
            <a:r>
              <a:rPr lang="de-DE" sz="2400">
                <a:solidFill>
                  <a:srgbClr val="545454"/>
                </a:solidFill>
              </a:rPr>
              <a:t> </a:t>
            </a:r>
            <a:r>
              <a:rPr lang="de-DE" sz="2400">
                <a:solidFill>
                  <a:srgbClr val="545454"/>
                </a:solidFill>
                <a:latin typeface="DM Sans"/>
              </a:rPr>
              <a:t>Patienten</a:t>
            </a:r>
            <a:endParaRPr lang="de-DE" sz="2400"/>
          </a:p>
        </p:txBody>
      </p:sp>
      <p:sp>
        <p:nvSpPr>
          <p:cNvPr id="5" name="Textfeld 4">
            <a:extLst>
              <a:ext uri="{FF2B5EF4-FFF2-40B4-BE49-F238E27FC236}">
                <a16:creationId xmlns:a16="http://schemas.microsoft.com/office/drawing/2014/main" id="{B9F9F211-150F-9B41-1A09-BBEC2D3B7016}"/>
              </a:ext>
            </a:extLst>
          </p:cNvPr>
          <p:cNvSpPr txBox="1"/>
          <p:nvPr/>
        </p:nvSpPr>
        <p:spPr>
          <a:xfrm>
            <a:off x="1126825" y="1917102"/>
            <a:ext cx="1242989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de-DE" sz="2800" b="1" i="0" u="none" strike="noStrike" baseline="0">
                <a:solidFill>
                  <a:srgbClr val="545454"/>
                </a:solidFill>
                <a:latin typeface="DM Sans"/>
              </a:rPr>
              <a:t>Die digitale Arbeit von NIK e.V. erreicht </a:t>
            </a:r>
            <a:r>
              <a:rPr lang="de-DE" sz="2800" b="1" i="0">
                <a:solidFill>
                  <a:srgbClr val="545454"/>
                </a:solidFill>
                <a:latin typeface="DM Sans"/>
              </a:rPr>
              <a:t>​</a:t>
            </a:r>
            <a:r>
              <a:rPr lang="de-DE" sz="2800" b="1" i="0" u="none" strike="noStrike" baseline="0">
                <a:solidFill>
                  <a:srgbClr val="545454"/>
                </a:solidFill>
                <a:latin typeface="DM Sans"/>
              </a:rPr>
              <a:t>standortunabhängig </a:t>
            </a:r>
          </a:p>
          <a:p>
            <a:pPr algn="l" rtl="0"/>
            <a:r>
              <a:rPr lang="de-DE" sz="2800" b="1" i="0" u="none" strike="noStrike" baseline="0">
                <a:solidFill>
                  <a:srgbClr val="545454"/>
                </a:solidFill>
                <a:latin typeface="DM Sans"/>
              </a:rPr>
              <a:t>Patienten, Betroffene, Ärzte &amp; Therapeuten.</a:t>
            </a:r>
            <a:r>
              <a:rPr lang="de-DE" sz="2800" b="1" i="0">
                <a:solidFill>
                  <a:srgbClr val="545454"/>
                </a:solidFill>
                <a:latin typeface="DM Sans"/>
              </a:rPr>
              <a:t>​</a:t>
            </a:r>
          </a:p>
          <a:p>
            <a:pPr algn="ctr"/>
            <a:endParaRPr lang="de-DE"/>
          </a:p>
        </p:txBody>
      </p:sp>
      <p:cxnSp>
        <p:nvCxnSpPr>
          <p:cNvPr id="21" name="Gerade Verbindung mit Pfeil 20">
            <a:extLst>
              <a:ext uri="{FF2B5EF4-FFF2-40B4-BE49-F238E27FC236}">
                <a16:creationId xmlns:a16="http://schemas.microsoft.com/office/drawing/2014/main" id="{3D57E201-06F1-74C4-F021-432038D5052C}"/>
              </a:ext>
            </a:extLst>
          </p:cNvPr>
          <p:cNvCxnSpPr>
            <a:cxnSpLocks/>
          </p:cNvCxnSpPr>
          <p:nvPr/>
        </p:nvCxnSpPr>
        <p:spPr>
          <a:xfrm flipV="1">
            <a:off x="13544472" y="2678345"/>
            <a:ext cx="1562338" cy="747151"/>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1C0C757F-47B4-99E8-592D-D71047CA667A}"/>
              </a:ext>
            </a:extLst>
          </p:cNvPr>
          <p:cNvCxnSpPr>
            <a:cxnSpLocks/>
          </p:cNvCxnSpPr>
          <p:nvPr/>
        </p:nvCxnSpPr>
        <p:spPr>
          <a:xfrm flipH="1">
            <a:off x="12349636" y="3419405"/>
            <a:ext cx="1162293" cy="183969"/>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5BFA57BE-7153-6097-EE12-15E945CF4E62}"/>
              </a:ext>
            </a:extLst>
          </p:cNvPr>
          <p:cNvCxnSpPr>
            <a:cxnSpLocks/>
          </p:cNvCxnSpPr>
          <p:nvPr/>
        </p:nvCxnSpPr>
        <p:spPr>
          <a:xfrm flipV="1">
            <a:off x="13556719" y="3341008"/>
            <a:ext cx="1708331" cy="71383"/>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C54E9EAF-3B3D-2F13-F303-2038AB8A8ADB}"/>
              </a:ext>
            </a:extLst>
          </p:cNvPr>
          <p:cNvCxnSpPr>
            <a:cxnSpLocks/>
          </p:cNvCxnSpPr>
          <p:nvPr/>
        </p:nvCxnSpPr>
        <p:spPr>
          <a:xfrm>
            <a:off x="13539880" y="3437568"/>
            <a:ext cx="1574360" cy="3899214"/>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40" name="Gerade Verbindung mit Pfeil 39">
            <a:extLst>
              <a:ext uri="{FF2B5EF4-FFF2-40B4-BE49-F238E27FC236}">
                <a16:creationId xmlns:a16="http://schemas.microsoft.com/office/drawing/2014/main" id="{A1743500-6162-46C3-3A7C-2F8EE459B90A}"/>
              </a:ext>
            </a:extLst>
          </p:cNvPr>
          <p:cNvCxnSpPr>
            <a:cxnSpLocks/>
          </p:cNvCxnSpPr>
          <p:nvPr/>
        </p:nvCxnSpPr>
        <p:spPr>
          <a:xfrm flipH="1">
            <a:off x="11879784" y="3425496"/>
            <a:ext cx="1652860" cy="1978363"/>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cxnSp>
        <p:nvCxnSpPr>
          <p:cNvPr id="43" name="Gerade Verbindung mit Pfeil 42">
            <a:extLst>
              <a:ext uri="{FF2B5EF4-FFF2-40B4-BE49-F238E27FC236}">
                <a16:creationId xmlns:a16="http://schemas.microsoft.com/office/drawing/2014/main" id="{FF88FAB6-C85A-0DF6-F0D0-695D8CF49537}"/>
              </a:ext>
            </a:extLst>
          </p:cNvPr>
          <p:cNvCxnSpPr>
            <a:cxnSpLocks/>
          </p:cNvCxnSpPr>
          <p:nvPr/>
        </p:nvCxnSpPr>
        <p:spPr>
          <a:xfrm flipH="1" flipV="1">
            <a:off x="12895946" y="3156924"/>
            <a:ext cx="615983" cy="257026"/>
          </a:xfrm>
          <a:prstGeom prst="straightConnector1">
            <a:avLst/>
          </a:prstGeom>
          <a:ln w="28575">
            <a:solidFill>
              <a:srgbClr val="545454"/>
            </a:solidFill>
            <a:tailEnd type="triangle"/>
          </a:ln>
        </p:spPr>
        <p:style>
          <a:lnRef idx="2">
            <a:schemeClr val="accent1"/>
          </a:lnRef>
          <a:fillRef idx="0">
            <a:schemeClr val="accent1"/>
          </a:fillRef>
          <a:effectRef idx="1">
            <a:schemeClr val="accent1"/>
          </a:effectRef>
          <a:fontRef idx="minor">
            <a:schemeClr val="tx1"/>
          </a:fontRef>
        </p:style>
      </p:cxnSp>
      <p:pic>
        <p:nvPicPr>
          <p:cNvPr id="49" name="Grafik 48">
            <a:extLst>
              <a:ext uri="{FF2B5EF4-FFF2-40B4-BE49-F238E27FC236}">
                <a16:creationId xmlns:a16="http://schemas.microsoft.com/office/drawing/2014/main" id="{C0949356-1A50-F314-683A-36E16A4F595D}"/>
              </a:ext>
            </a:extLst>
          </p:cNvPr>
          <p:cNvPicPr>
            <a:picLocks noChangeAspect="1"/>
          </p:cNvPicPr>
          <p:nvPr/>
        </p:nvPicPr>
        <p:blipFill>
          <a:blip r:embed="rId6"/>
          <a:stretch>
            <a:fillRect/>
          </a:stretch>
        </p:blipFill>
        <p:spPr>
          <a:xfrm>
            <a:off x="12857922" y="2501878"/>
            <a:ext cx="1350001" cy="900000"/>
          </a:xfrm>
          <a:prstGeom prst="rect">
            <a:avLst/>
          </a:prstGeom>
        </p:spPr>
      </p:pic>
      <p:sp>
        <p:nvSpPr>
          <p:cNvPr id="7" name="Textfeld 6">
            <a:extLst>
              <a:ext uri="{FF2B5EF4-FFF2-40B4-BE49-F238E27FC236}">
                <a16:creationId xmlns:a16="http://schemas.microsoft.com/office/drawing/2014/main" id="{D5953EED-C848-F478-1087-DEE29AA6D570}"/>
              </a:ext>
            </a:extLst>
          </p:cNvPr>
          <p:cNvSpPr txBox="1"/>
          <p:nvPr/>
        </p:nvSpPr>
        <p:spPr>
          <a:xfrm>
            <a:off x="1132338" y="9701595"/>
            <a:ext cx="162568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200" baseline="0">
                <a:solidFill>
                  <a:srgbClr val="545454"/>
                </a:solidFill>
                <a:latin typeface="DM Sans"/>
              </a:rPr>
              <a:t>Quelle:</a:t>
            </a:r>
            <a:r>
              <a:rPr lang="de-DE" sz="1200">
                <a:solidFill>
                  <a:srgbClr val="545454"/>
                </a:solidFill>
                <a:latin typeface="DM Sans"/>
              </a:rPr>
              <a:t> </a:t>
            </a:r>
            <a:r>
              <a:rPr lang="en-US" sz="1200" baseline="0">
                <a:solidFill>
                  <a:srgbClr val="545454"/>
                </a:solidFill>
                <a:latin typeface="DM Sans"/>
              </a:rPr>
              <a:t> DMSG</a:t>
            </a:r>
            <a:r>
              <a:rPr lang="en-US" sz="1200">
                <a:solidFill>
                  <a:srgbClr val="545454"/>
                </a:solidFill>
                <a:latin typeface="DM Sans"/>
              </a:rPr>
              <a:t>,</a:t>
            </a:r>
            <a:r>
              <a:rPr lang="en-US" sz="1200" baseline="0">
                <a:solidFill>
                  <a:srgbClr val="545454"/>
                </a:solidFill>
                <a:latin typeface="DM Sans"/>
              </a:rPr>
              <a:t> MS-Register</a:t>
            </a:r>
            <a:r>
              <a:rPr lang="de-DE" sz="1200">
                <a:solidFill>
                  <a:srgbClr val="545454"/>
                </a:solidFill>
                <a:latin typeface="DM Sans"/>
              </a:rPr>
              <a:t> , </a:t>
            </a:r>
            <a:r>
              <a:rPr lang="en-US" sz="1200">
                <a:solidFill>
                  <a:srgbClr val="545454"/>
                </a:solidFill>
                <a:latin typeface="DM Sans"/>
              </a:rPr>
              <a:t> </a:t>
            </a:r>
            <a:r>
              <a:rPr lang="en-US" sz="1200" err="1">
                <a:solidFill>
                  <a:srgbClr val="545454"/>
                </a:solidFill>
                <a:latin typeface="DM Sans"/>
              </a:rPr>
              <a:t>DGRh</a:t>
            </a:r>
            <a:r>
              <a:rPr lang="en-US" sz="1200">
                <a:solidFill>
                  <a:srgbClr val="545454"/>
                </a:solidFill>
                <a:latin typeface="DM Sans"/>
              </a:rPr>
              <a:t>, DRFZ</a:t>
            </a:r>
            <a:r>
              <a:rPr lang="de-DE" sz="1200">
                <a:solidFill>
                  <a:srgbClr val="545454"/>
                </a:solidFill>
                <a:latin typeface="DM Sans"/>
              </a:rPr>
              <a:t> ,Neurodermitis - </a:t>
            </a:r>
            <a:r>
              <a:rPr lang="en-US" sz="1200">
                <a:solidFill>
                  <a:srgbClr val="545454"/>
                </a:solidFill>
                <a:latin typeface="DM Sans"/>
              </a:rPr>
              <a:t>BARMER </a:t>
            </a:r>
            <a:r>
              <a:rPr lang="en-US" sz="1200" err="1">
                <a:solidFill>
                  <a:srgbClr val="545454"/>
                </a:solidFill>
                <a:latin typeface="DM Sans"/>
              </a:rPr>
              <a:t>Arztreport</a:t>
            </a:r>
            <a:r>
              <a:rPr lang="en-US" sz="1200">
                <a:solidFill>
                  <a:srgbClr val="545454"/>
                </a:solidFill>
                <a:latin typeface="DM Sans"/>
              </a:rPr>
              <a:t>, Dt. </a:t>
            </a:r>
            <a:r>
              <a:rPr lang="en-US" sz="1200" err="1">
                <a:solidFill>
                  <a:srgbClr val="545454"/>
                </a:solidFill>
                <a:latin typeface="DM Sans"/>
              </a:rPr>
              <a:t>Ärzteblatt</a:t>
            </a:r>
            <a:r>
              <a:rPr lang="de-DE" sz="1200">
                <a:solidFill>
                  <a:srgbClr val="545454"/>
                </a:solidFill>
                <a:latin typeface="DM Sans"/>
              </a:rPr>
              <a:t>, </a:t>
            </a:r>
            <a:r>
              <a:rPr lang="de-DE" sz="1200">
                <a:latin typeface="DM Sans"/>
              </a:rPr>
              <a:t> </a:t>
            </a:r>
            <a:r>
              <a:rPr lang="de-DE" sz="1200">
                <a:solidFill>
                  <a:srgbClr val="545454"/>
                </a:solidFill>
                <a:latin typeface="DM Sans"/>
              </a:rPr>
              <a:t>Psoriasis – </a:t>
            </a:r>
            <a:r>
              <a:rPr lang="en-US" sz="1200">
                <a:solidFill>
                  <a:srgbClr val="545454"/>
                </a:solidFill>
                <a:latin typeface="DM Sans"/>
              </a:rPr>
              <a:t>RKI, Acne </a:t>
            </a:r>
            <a:r>
              <a:rPr lang="en-US" sz="1200" err="1">
                <a:solidFill>
                  <a:srgbClr val="545454"/>
                </a:solidFill>
                <a:latin typeface="DM Sans"/>
              </a:rPr>
              <a:t>inversa</a:t>
            </a:r>
            <a:r>
              <a:rPr lang="en-US" sz="1200">
                <a:solidFill>
                  <a:srgbClr val="545454"/>
                </a:solidFill>
                <a:latin typeface="DM Sans"/>
              </a:rPr>
              <a:t> - DGDC, Thieme </a:t>
            </a:r>
            <a:r>
              <a:rPr lang="en-US" sz="1200" err="1">
                <a:solidFill>
                  <a:srgbClr val="545454"/>
                </a:solidFill>
                <a:latin typeface="DM Sans"/>
              </a:rPr>
              <a:t>Fachliteratur</a:t>
            </a:r>
            <a:r>
              <a:rPr lang="en-US" sz="1200">
                <a:solidFill>
                  <a:srgbClr val="545454"/>
                </a:solidFill>
                <a:latin typeface="DM Sans"/>
              </a:rPr>
              <a:t> </a:t>
            </a:r>
            <a:r>
              <a:rPr lang="de-DE" sz="1200">
                <a:solidFill>
                  <a:srgbClr val="000000"/>
                </a:solidFill>
                <a:latin typeface="DM Sans"/>
              </a:rPr>
              <a:t> (</a:t>
            </a:r>
            <a:r>
              <a:rPr lang="en-US" sz="1200" err="1">
                <a:solidFill>
                  <a:srgbClr val="545454"/>
                </a:solidFill>
                <a:latin typeface="DM Sans"/>
              </a:rPr>
              <a:t>Hinweis</a:t>
            </a:r>
            <a:r>
              <a:rPr lang="en-US" sz="1200">
                <a:solidFill>
                  <a:srgbClr val="545454"/>
                </a:solidFill>
                <a:latin typeface="DM Sans"/>
              </a:rPr>
              <a:t> auf </a:t>
            </a:r>
            <a:r>
              <a:rPr lang="en-US" sz="1200" err="1">
                <a:solidFill>
                  <a:srgbClr val="545454"/>
                </a:solidFill>
                <a:latin typeface="DM Sans"/>
              </a:rPr>
              <a:t>Unterdiagnostik</a:t>
            </a:r>
            <a:r>
              <a:rPr lang="en-US" sz="1200">
                <a:solidFill>
                  <a:srgbClr val="545454"/>
                </a:solidFill>
                <a:latin typeface="DM Sans"/>
              </a:rPr>
              <a:t>)</a:t>
            </a:r>
            <a:r>
              <a:rPr lang="de-DE" sz="1200">
                <a:solidFill>
                  <a:srgbClr val="545454"/>
                </a:solidFill>
                <a:latin typeface="DM Sans"/>
              </a:rPr>
              <a:t> , Vitiligo - </a:t>
            </a:r>
            <a:r>
              <a:rPr lang="en-US" sz="1200">
                <a:solidFill>
                  <a:srgbClr val="545454"/>
                </a:solidFill>
                <a:latin typeface="DM Sans"/>
              </a:rPr>
              <a:t>Vitiligo‑Bund</a:t>
            </a:r>
            <a:r>
              <a:rPr lang="de-DE" sz="1200">
                <a:solidFill>
                  <a:srgbClr val="545454"/>
                </a:solidFill>
                <a:latin typeface="DM Sans"/>
              </a:rPr>
              <a:t>, </a:t>
            </a:r>
            <a:r>
              <a:rPr lang="en-US" sz="1200">
                <a:solidFill>
                  <a:srgbClr val="545454"/>
                </a:solidFill>
                <a:latin typeface="DM Sans"/>
              </a:rPr>
              <a:t>DCCV, DGVS, BMG</a:t>
            </a:r>
            <a:endParaRPr lang="de-DE">
              <a:solidFill>
                <a:srgbClr val="545454"/>
              </a:solidFill>
              <a:latin typeface="Aptos"/>
            </a:endParaRPr>
          </a:p>
        </p:txBody>
      </p:sp>
    </p:spTree>
    <p:extLst>
      <p:ext uri="{BB962C8B-B14F-4D97-AF65-F5344CB8AC3E}">
        <p14:creationId xmlns:p14="http://schemas.microsoft.com/office/powerpoint/2010/main" val="1149380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2">
            <a:extLst>
              <a:ext uri="{FF2B5EF4-FFF2-40B4-BE49-F238E27FC236}">
                <a16:creationId xmlns:a16="http://schemas.microsoft.com/office/drawing/2014/main" id="{5EAFBD87-E270-1258-939B-CBD7E4D39CBE}"/>
              </a:ext>
            </a:extLst>
          </p:cNvPr>
          <p:cNvSpPr/>
          <p:nvPr/>
        </p:nvSpPr>
        <p:spPr>
          <a:xfrm>
            <a:off x="6660857" y="1557129"/>
            <a:ext cx="11239255" cy="7561812"/>
          </a:xfrm>
          <a:prstGeom prst="rect">
            <a:avLst/>
          </a:prstGeom>
          <a:solidFill>
            <a:srgbClr val="E1E9EB"/>
          </a:solidFill>
        </p:spPr>
        <p:txBody>
          <a:bodyPr/>
          <a:lstStyle/>
          <a:p>
            <a:endParaRPr lang="de-DE"/>
          </a:p>
        </p:txBody>
      </p:sp>
      <p:sp>
        <p:nvSpPr>
          <p:cNvPr id="3" name="TextBox 3"/>
          <p:cNvSpPr txBox="1"/>
          <p:nvPr/>
        </p:nvSpPr>
        <p:spPr>
          <a:xfrm>
            <a:off x="8295925" y="5248469"/>
            <a:ext cx="1216585" cy="3914775"/>
          </a:xfrm>
          <a:prstGeom prst="rect">
            <a:avLst/>
          </a:prstGeom>
        </p:spPr>
        <p:txBody>
          <a:bodyPr lIns="0" tIns="0" rIns="0" bIns="0" rtlCol="0" anchor="t">
            <a:spAutoFit/>
          </a:bodyPr>
          <a:lstStyle/>
          <a:p>
            <a:pPr algn="l">
              <a:lnSpc>
                <a:spcPts val="15000"/>
              </a:lnSpc>
            </a:pPr>
            <a:r>
              <a:rPr lang="de-DE" sz="15000" b="1" noProof="0">
                <a:solidFill>
                  <a:srgbClr val="545454"/>
                </a:solidFill>
                <a:latin typeface="DM Sans Bold"/>
                <a:ea typeface="DM Sans Bold"/>
                <a:cs typeface="DM Sans Bold"/>
                <a:sym typeface="DM Sans Bold"/>
              </a:rPr>
              <a:t>5 </a:t>
            </a:r>
          </a:p>
        </p:txBody>
      </p:sp>
      <p:sp>
        <p:nvSpPr>
          <p:cNvPr id="4" name="TextBox 4"/>
          <p:cNvSpPr txBox="1"/>
          <p:nvPr/>
        </p:nvSpPr>
        <p:spPr>
          <a:xfrm>
            <a:off x="7132133" y="6982766"/>
            <a:ext cx="8031668" cy="850939"/>
          </a:xfrm>
          <a:prstGeom prst="rect">
            <a:avLst/>
          </a:prstGeom>
        </p:spPr>
        <p:txBody>
          <a:bodyPr wrap="square" lIns="0" tIns="0" rIns="0" bIns="0" rtlCol="0" anchor="t">
            <a:spAutoFit/>
          </a:bodyPr>
          <a:lstStyle/>
          <a:p>
            <a:pPr algn="l">
              <a:lnSpc>
                <a:spcPts val="3359"/>
              </a:lnSpc>
            </a:pPr>
            <a:r>
              <a:rPr lang="de-DE" sz="2400" spc="-36" noProof="0">
                <a:solidFill>
                  <a:srgbClr val="545454"/>
                </a:solidFill>
                <a:latin typeface="DM Sans"/>
                <a:ea typeface="DM Sans"/>
                <a:cs typeface="DM Sans"/>
                <a:sym typeface="DM Sans"/>
              </a:rPr>
              <a:t>dauert es im Durchschnitt bis eine Diagnose erstellt und </a:t>
            </a:r>
          </a:p>
          <a:p>
            <a:pPr algn="l">
              <a:lnSpc>
                <a:spcPts val="3359"/>
              </a:lnSpc>
              <a:spcBef>
                <a:spcPct val="0"/>
              </a:spcBef>
            </a:pPr>
            <a:r>
              <a:rPr lang="de-DE" sz="2400" spc="-36" noProof="0">
                <a:solidFill>
                  <a:srgbClr val="545454"/>
                </a:solidFill>
                <a:latin typeface="DM Sans"/>
                <a:ea typeface="DM Sans"/>
                <a:cs typeface="DM Sans"/>
                <a:sym typeface="DM Sans"/>
              </a:rPr>
              <a:t>die richtige Therapie eingeleitet wird.</a:t>
            </a:r>
          </a:p>
        </p:txBody>
      </p:sp>
      <p:sp>
        <p:nvSpPr>
          <p:cNvPr id="5" name="TextBox 5"/>
          <p:cNvSpPr txBox="1"/>
          <p:nvPr/>
        </p:nvSpPr>
        <p:spPr>
          <a:xfrm>
            <a:off x="10518133" y="3110809"/>
            <a:ext cx="5941068" cy="730456"/>
          </a:xfrm>
          <a:prstGeom prst="rect">
            <a:avLst/>
          </a:prstGeom>
        </p:spPr>
        <p:txBody>
          <a:bodyPr wrap="square" lIns="0" tIns="0" rIns="0" bIns="0" rtlCol="0" anchor="t">
            <a:spAutoFit/>
          </a:bodyPr>
          <a:lstStyle/>
          <a:p>
            <a:pPr algn="l">
              <a:lnSpc>
                <a:spcPts val="5499"/>
              </a:lnSpc>
            </a:pPr>
            <a:r>
              <a:rPr lang="de-DE" sz="5499" b="1" noProof="0">
                <a:solidFill>
                  <a:srgbClr val="545454"/>
                </a:solidFill>
                <a:latin typeface="DM Sans Bold"/>
                <a:ea typeface="DM Sans Bold"/>
                <a:cs typeface="DM Sans Bold"/>
                <a:sym typeface="DM Sans Bold"/>
              </a:rPr>
              <a:t>MIO. MENSCHEN</a:t>
            </a:r>
          </a:p>
        </p:txBody>
      </p:sp>
      <p:sp>
        <p:nvSpPr>
          <p:cNvPr id="6" name="TextBox 6"/>
          <p:cNvSpPr txBox="1"/>
          <p:nvPr/>
        </p:nvSpPr>
        <p:spPr>
          <a:xfrm>
            <a:off x="7262661" y="4082426"/>
            <a:ext cx="9425183" cy="405765"/>
          </a:xfrm>
          <a:prstGeom prst="rect">
            <a:avLst/>
          </a:prstGeom>
        </p:spPr>
        <p:txBody>
          <a:bodyPr lIns="0" tIns="0" rIns="0" bIns="0" rtlCol="0" anchor="t">
            <a:spAutoFit/>
          </a:bodyPr>
          <a:lstStyle/>
          <a:p>
            <a:pPr algn="l">
              <a:lnSpc>
                <a:spcPts val="3359"/>
              </a:lnSpc>
              <a:spcBef>
                <a:spcPct val="0"/>
              </a:spcBef>
            </a:pPr>
            <a:r>
              <a:rPr lang="de-DE" sz="2400" spc="-36" noProof="0">
                <a:solidFill>
                  <a:srgbClr val="545454"/>
                </a:solidFill>
                <a:latin typeface="DM Sans"/>
                <a:ea typeface="DM Sans"/>
                <a:cs typeface="DM Sans"/>
                <a:sym typeface="DM Sans"/>
              </a:rPr>
              <a:t>in Deutschland leiden an einer Autoimmunerkrankung.</a:t>
            </a:r>
          </a:p>
        </p:txBody>
      </p:sp>
      <p:sp>
        <p:nvSpPr>
          <p:cNvPr id="7" name="TextBox 7"/>
          <p:cNvSpPr txBox="1"/>
          <p:nvPr/>
        </p:nvSpPr>
        <p:spPr>
          <a:xfrm>
            <a:off x="9679353" y="6115148"/>
            <a:ext cx="1993900" cy="669925"/>
          </a:xfrm>
          <a:prstGeom prst="rect">
            <a:avLst/>
          </a:prstGeom>
        </p:spPr>
        <p:txBody>
          <a:bodyPr lIns="0" tIns="0" rIns="0" bIns="0" rtlCol="0" anchor="t">
            <a:spAutoFit/>
          </a:bodyPr>
          <a:lstStyle/>
          <a:p>
            <a:pPr marL="0" lvl="0" indent="0" algn="l">
              <a:lnSpc>
                <a:spcPts val="5000"/>
              </a:lnSpc>
              <a:spcBef>
                <a:spcPct val="0"/>
              </a:spcBef>
            </a:pPr>
            <a:r>
              <a:rPr lang="de-DE" sz="5000" b="1" u="none" strike="noStrike" noProof="0">
                <a:solidFill>
                  <a:srgbClr val="545454"/>
                </a:solidFill>
                <a:latin typeface="DM Sans Bold"/>
                <a:ea typeface="DM Sans Bold"/>
                <a:cs typeface="DM Sans Bold"/>
                <a:sym typeface="DM Sans Bold"/>
              </a:rPr>
              <a:t>JAHRE</a:t>
            </a:r>
          </a:p>
        </p:txBody>
      </p:sp>
      <p:sp>
        <p:nvSpPr>
          <p:cNvPr id="8" name="TextBox 8"/>
          <p:cNvSpPr txBox="1"/>
          <p:nvPr/>
        </p:nvSpPr>
        <p:spPr>
          <a:xfrm>
            <a:off x="7204472" y="2851235"/>
            <a:ext cx="1550054" cy="927100"/>
          </a:xfrm>
          <a:prstGeom prst="rect">
            <a:avLst/>
          </a:prstGeom>
        </p:spPr>
        <p:txBody>
          <a:bodyPr lIns="0" tIns="0" rIns="0" bIns="0" rtlCol="0" anchor="t">
            <a:spAutoFit/>
          </a:bodyPr>
          <a:lstStyle/>
          <a:p>
            <a:pPr algn="l">
              <a:lnSpc>
                <a:spcPts val="7699"/>
              </a:lnSpc>
              <a:spcBef>
                <a:spcPct val="0"/>
              </a:spcBef>
            </a:pPr>
            <a:r>
              <a:rPr lang="de-DE" sz="5499" spc="-82" noProof="0">
                <a:solidFill>
                  <a:srgbClr val="545454"/>
                </a:solidFill>
                <a:latin typeface="DM Sans"/>
                <a:ea typeface="DM Sans"/>
                <a:cs typeface="DM Sans"/>
                <a:sym typeface="DM Sans"/>
              </a:rPr>
              <a:t>ca.</a:t>
            </a:r>
          </a:p>
        </p:txBody>
      </p:sp>
      <p:sp>
        <p:nvSpPr>
          <p:cNvPr id="9" name="TextBox 9"/>
          <p:cNvSpPr txBox="1"/>
          <p:nvPr/>
        </p:nvSpPr>
        <p:spPr>
          <a:xfrm>
            <a:off x="8275132" y="2250001"/>
            <a:ext cx="3014330" cy="2009775"/>
          </a:xfrm>
          <a:prstGeom prst="rect">
            <a:avLst/>
          </a:prstGeom>
        </p:spPr>
        <p:txBody>
          <a:bodyPr lIns="0" tIns="0" rIns="0" bIns="0" rtlCol="0" anchor="t">
            <a:spAutoFit/>
          </a:bodyPr>
          <a:lstStyle/>
          <a:p>
            <a:pPr algn="l">
              <a:lnSpc>
                <a:spcPts val="15000"/>
              </a:lnSpc>
            </a:pPr>
            <a:r>
              <a:rPr lang="de-DE" sz="15000" b="1" noProof="0">
                <a:solidFill>
                  <a:srgbClr val="545454"/>
                </a:solidFill>
                <a:latin typeface="DM Sans Bold"/>
                <a:ea typeface="DM Sans Bold"/>
                <a:cs typeface="DM Sans Bold"/>
                <a:sym typeface="DM Sans Bold"/>
              </a:rPr>
              <a:t>10</a:t>
            </a:r>
          </a:p>
        </p:txBody>
      </p:sp>
      <p:sp>
        <p:nvSpPr>
          <p:cNvPr id="10" name="TextBox 10"/>
          <p:cNvSpPr txBox="1"/>
          <p:nvPr/>
        </p:nvSpPr>
        <p:spPr>
          <a:xfrm>
            <a:off x="7132132" y="5888836"/>
            <a:ext cx="1550054" cy="927100"/>
          </a:xfrm>
          <a:prstGeom prst="rect">
            <a:avLst/>
          </a:prstGeom>
        </p:spPr>
        <p:txBody>
          <a:bodyPr lIns="0" tIns="0" rIns="0" bIns="0" rtlCol="0" anchor="t">
            <a:spAutoFit/>
          </a:bodyPr>
          <a:lstStyle/>
          <a:p>
            <a:pPr algn="l">
              <a:lnSpc>
                <a:spcPts val="7699"/>
              </a:lnSpc>
              <a:spcBef>
                <a:spcPct val="0"/>
              </a:spcBef>
            </a:pPr>
            <a:r>
              <a:rPr lang="de-DE" sz="5499" spc="-82" noProof="0">
                <a:solidFill>
                  <a:srgbClr val="545454"/>
                </a:solidFill>
                <a:latin typeface="DM Sans"/>
                <a:ea typeface="DM Sans"/>
                <a:cs typeface="DM Sans"/>
                <a:sym typeface="DM Sans"/>
              </a:rPr>
              <a:t>ca.</a:t>
            </a:r>
          </a:p>
        </p:txBody>
      </p:sp>
      <p:grpSp>
        <p:nvGrpSpPr>
          <p:cNvPr id="11" name="Group 11"/>
          <p:cNvGrpSpPr/>
          <p:nvPr/>
        </p:nvGrpSpPr>
        <p:grpSpPr>
          <a:xfrm>
            <a:off x="1715515" y="2453567"/>
            <a:ext cx="4370375" cy="5573344"/>
            <a:chOff x="0" y="0"/>
            <a:chExt cx="5827167" cy="7431125"/>
          </a:xfrm>
        </p:grpSpPr>
        <p:sp>
          <p:nvSpPr>
            <p:cNvPr id="12" name="Freeform 12"/>
            <p:cNvSpPr/>
            <p:nvPr/>
          </p:nvSpPr>
          <p:spPr>
            <a:xfrm>
              <a:off x="2957097" y="3773029"/>
              <a:ext cx="2860250" cy="3658095"/>
            </a:xfrm>
            <a:custGeom>
              <a:avLst/>
              <a:gdLst/>
              <a:ahLst/>
              <a:cxnLst/>
              <a:rect l="l" t="t" r="r" b="b"/>
              <a:pathLst>
                <a:path w="2860250" h="3658095">
                  <a:moveTo>
                    <a:pt x="0" y="0"/>
                  </a:moveTo>
                  <a:lnTo>
                    <a:pt x="2860249" y="0"/>
                  </a:lnTo>
                  <a:lnTo>
                    <a:pt x="2860249" y="3658096"/>
                  </a:lnTo>
                  <a:lnTo>
                    <a:pt x="0" y="3658096"/>
                  </a:lnTo>
                  <a:lnTo>
                    <a:pt x="0" y="0"/>
                  </a:lnTo>
                  <a:close/>
                </a:path>
              </a:pathLst>
            </a:custGeom>
            <a:blipFill>
              <a:blip r:embed="rId3"/>
              <a:stretch>
                <a:fillRect l="-6672" t="-7580" b="-17785"/>
              </a:stretch>
            </a:blipFill>
          </p:spPr>
          <p:txBody>
            <a:bodyPr/>
            <a:lstStyle/>
            <a:p>
              <a:endParaRPr lang="de-DE" noProof="0"/>
            </a:p>
          </p:txBody>
        </p:sp>
        <p:sp>
          <p:nvSpPr>
            <p:cNvPr id="13" name="Freeform 13"/>
            <p:cNvSpPr/>
            <p:nvPr/>
          </p:nvSpPr>
          <p:spPr>
            <a:xfrm>
              <a:off x="0" y="0"/>
              <a:ext cx="2860250" cy="3658095"/>
            </a:xfrm>
            <a:custGeom>
              <a:avLst/>
              <a:gdLst/>
              <a:ahLst/>
              <a:cxnLst/>
              <a:rect l="l" t="t" r="r" b="b"/>
              <a:pathLst>
                <a:path w="2860250" h="3658095">
                  <a:moveTo>
                    <a:pt x="0" y="0"/>
                  </a:moveTo>
                  <a:lnTo>
                    <a:pt x="2860250" y="0"/>
                  </a:lnTo>
                  <a:lnTo>
                    <a:pt x="2860250" y="3658095"/>
                  </a:lnTo>
                  <a:lnTo>
                    <a:pt x="0" y="3658095"/>
                  </a:lnTo>
                  <a:lnTo>
                    <a:pt x="0" y="0"/>
                  </a:lnTo>
                  <a:close/>
                </a:path>
              </a:pathLst>
            </a:custGeom>
            <a:blipFill>
              <a:blip r:embed="rId4"/>
              <a:stretch>
                <a:fillRect t="-4118" r="-18366"/>
              </a:stretch>
            </a:blipFill>
          </p:spPr>
          <p:txBody>
            <a:bodyPr/>
            <a:lstStyle/>
            <a:p>
              <a:endParaRPr lang="de-DE" noProof="0"/>
            </a:p>
          </p:txBody>
        </p:sp>
        <p:sp>
          <p:nvSpPr>
            <p:cNvPr id="14" name="Freeform 14"/>
            <p:cNvSpPr/>
            <p:nvPr/>
          </p:nvSpPr>
          <p:spPr>
            <a:xfrm>
              <a:off x="0" y="3773029"/>
              <a:ext cx="2860250" cy="3658095"/>
            </a:xfrm>
            <a:custGeom>
              <a:avLst/>
              <a:gdLst/>
              <a:ahLst/>
              <a:cxnLst/>
              <a:rect l="l" t="t" r="r" b="b"/>
              <a:pathLst>
                <a:path w="2860250" h="3658095">
                  <a:moveTo>
                    <a:pt x="0" y="0"/>
                  </a:moveTo>
                  <a:lnTo>
                    <a:pt x="2860250" y="0"/>
                  </a:lnTo>
                  <a:lnTo>
                    <a:pt x="2860250" y="3658096"/>
                  </a:lnTo>
                  <a:lnTo>
                    <a:pt x="0" y="3658096"/>
                  </a:lnTo>
                  <a:lnTo>
                    <a:pt x="0" y="0"/>
                  </a:lnTo>
                  <a:close/>
                </a:path>
              </a:pathLst>
            </a:custGeom>
            <a:blipFill>
              <a:blip r:embed="rId5"/>
              <a:stretch>
                <a:fillRect l="-11694" r="-10670"/>
              </a:stretch>
            </a:blipFill>
          </p:spPr>
          <p:txBody>
            <a:bodyPr/>
            <a:lstStyle/>
            <a:p>
              <a:endParaRPr lang="de-DE" noProof="0"/>
            </a:p>
          </p:txBody>
        </p:sp>
        <p:sp>
          <p:nvSpPr>
            <p:cNvPr id="15" name="Freeform 15"/>
            <p:cNvSpPr/>
            <p:nvPr/>
          </p:nvSpPr>
          <p:spPr>
            <a:xfrm>
              <a:off x="2966917" y="0"/>
              <a:ext cx="2860250" cy="3658095"/>
            </a:xfrm>
            <a:custGeom>
              <a:avLst/>
              <a:gdLst/>
              <a:ahLst/>
              <a:cxnLst/>
              <a:rect l="l" t="t" r="r" b="b"/>
              <a:pathLst>
                <a:path w="2860250" h="3658095">
                  <a:moveTo>
                    <a:pt x="0" y="0"/>
                  </a:moveTo>
                  <a:lnTo>
                    <a:pt x="2860250" y="0"/>
                  </a:lnTo>
                  <a:lnTo>
                    <a:pt x="2860250" y="3658095"/>
                  </a:lnTo>
                  <a:lnTo>
                    <a:pt x="0" y="3658095"/>
                  </a:lnTo>
                  <a:lnTo>
                    <a:pt x="0" y="0"/>
                  </a:lnTo>
                  <a:close/>
                </a:path>
              </a:pathLst>
            </a:custGeom>
            <a:blipFill>
              <a:blip r:embed="rId6"/>
              <a:stretch>
                <a:fillRect t="-4118"/>
              </a:stretch>
            </a:blipFill>
          </p:spPr>
          <p:txBody>
            <a:bodyPr/>
            <a:lstStyle/>
            <a:p>
              <a:endParaRPr lang="de-DE" noProof="0"/>
            </a:p>
          </p:txBody>
        </p:sp>
      </p:grpSp>
      <p:sp>
        <p:nvSpPr>
          <p:cNvPr id="19" name="Titel 18">
            <a:extLst>
              <a:ext uri="{FF2B5EF4-FFF2-40B4-BE49-F238E27FC236}">
                <a16:creationId xmlns:a16="http://schemas.microsoft.com/office/drawing/2014/main" id="{F72FFFD8-E498-D025-87EE-F939E63D4123}"/>
              </a:ext>
            </a:extLst>
          </p:cNvPr>
          <p:cNvSpPr>
            <a:spLocks noGrp="1"/>
          </p:cNvSpPr>
          <p:nvPr>
            <p:ph type="title"/>
          </p:nvPr>
        </p:nvSpPr>
        <p:spPr/>
        <p:txBody>
          <a:bodyPr/>
          <a:lstStyle/>
          <a:p>
            <a:r>
              <a:rPr lang="de-DE" noProof="0"/>
              <a:t>Fakten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a:off x="6067305" y="2546969"/>
            <a:ext cx="6356958" cy="6241559"/>
          </a:xfrm>
          <a:custGeom>
            <a:avLst/>
            <a:gdLst/>
            <a:ahLst/>
            <a:cxnLst/>
            <a:rect l="l" t="t" r="r" b="b"/>
            <a:pathLst>
              <a:path w="6356958" h="6241559">
                <a:moveTo>
                  <a:pt x="0" y="0"/>
                </a:moveTo>
                <a:lnTo>
                  <a:pt x="6356959" y="0"/>
                </a:lnTo>
                <a:lnTo>
                  <a:pt x="6356959" y="6241559"/>
                </a:lnTo>
                <a:lnTo>
                  <a:pt x="0" y="6241559"/>
                </a:lnTo>
                <a:lnTo>
                  <a:pt x="0" y="0"/>
                </a:lnTo>
                <a:close/>
              </a:path>
            </a:pathLst>
          </a:custGeom>
          <a:blipFill>
            <a:blip r:embed="rId5"/>
            <a:stretch>
              <a:fillRect t="-1848"/>
            </a:stretch>
          </a:blipFill>
        </p:spPr>
        <p:txBody>
          <a:bodyPr/>
          <a:lstStyle/>
          <a:p>
            <a:endParaRPr lang="de-DE"/>
          </a:p>
        </p:txBody>
      </p:sp>
      <p:sp>
        <p:nvSpPr>
          <p:cNvPr id="7" name="TextBox 7"/>
          <p:cNvSpPr txBox="1"/>
          <p:nvPr/>
        </p:nvSpPr>
        <p:spPr>
          <a:xfrm>
            <a:off x="1905249" y="3347596"/>
            <a:ext cx="5181102" cy="1589153"/>
          </a:xfrm>
          <a:prstGeom prst="rect">
            <a:avLst/>
          </a:prstGeom>
        </p:spPr>
        <p:txBody>
          <a:bodyPr wrap="square" lIns="0" tIns="0" rIns="0" bIns="0" rtlCol="0" anchor="t">
            <a:spAutoFit/>
          </a:bodyPr>
          <a:lstStyle/>
          <a:p>
            <a:pPr>
              <a:lnSpc>
                <a:spcPts val="2848"/>
              </a:lnSpc>
            </a:pPr>
            <a:r>
              <a:rPr lang="en-US" sz="2034" b="1" spc="-30">
                <a:solidFill>
                  <a:srgbClr val="545454"/>
                </a:solidFill>
                <a:latin typeface="DM Sans Bold"/>
                <a:ea typeface="DM Sans Bold"/>
                <a:cs typeface="DM Sans Bold"/>
                <a:sym typeface="DM Sans Bold"/>
              </a:rPr>
              <a:t>Diagnose - was nun? </a:t>
            </a:r>
          </a:p>
          <a:p>
            <a:pPr>
              <a:lnSpc>
                <a:spcPts val="2848"/>
              </a:lnSpc>
            </a:pPr>
            <a:r>
              <a:rPr lang="en-US" sz="2034" b="1" spc="-30">
                <a:solidFill>
                  <a:srgbClr val="545454"/>
                </a:solidFill>
                <a:latin typeface="DM Sans Bold"/>
                <a:ea typeface="DM Sans Bold"/>
                <a:cs typeface="DM Sans Bold"/>
                <a:sym typeface="DM Sans Bold"/>
              </a:rPr>
              <a:t>Symptome - was nun?</a:t>
            </a:r>
          </a:p>
          <a:p>
            <a:pPr>
              <a:lnSpc>
                <a:spcPts val="2288"/>
              </a:lnSpc>
            </a:pPr>
            <a:r>
              <a:rPr lang="en-US" sz="1634" spc="-24">
                <a:solidFill>
                  <a:srgbClr val="545454"/>
                </a:solidFill>
                <a:latin typeface="DM Sans"/>
                <a:ea typeface="DM Sans"/>
                <a:cs typeface="DM Sans"/>
                <a:sym typeface="DM Sans"/>
              </a:rPr>
              <a:t>Der Betroffene erfährt vom NIK Angebot -                        Du bist nicht allein</a:t>
            </a:r>
          </a:p>
          <a:p>
            <a:pPr>
              <a:lnSpc>
                <a:spcPts val="2288"/>
              </a:lnSpc>
              <a:spcBef>
                <a:spcPct val="0"/>
              </a:spcBef>
            </a:pPr>
            <a:endParaRPr lang="en-US" sz="1634" spc="-24">
              <a:solidFill>
                <a:srgbClr val="545454"/>
              </a:solidFill>
              <a:latin typeface="DM Sans"/>
              <a:ea typeface="DM Sans"/>
              <a:cs typeface="DM Sans"/>
              <a:sym typeface="DM Sans"/>
            </a:endParaRPr>
          </a:p>
        </p:txBody>
      </p:sp>
      <p:sp>
        <p:nvSpPr>
          <p:cNvPr id="8" name="TextBox 8"/>
          <p:cNvSpPr txBox="1"/>
          <p:nvPr/>
        </p:nvSpPr>
        <p:spPr>
          <a:xfrm>
            <a:off x="12582464" y="3399242"/>
            <a:ext cx="7077136" cy="1947906"/>
          </a:xfrm>
          <a:prstGeom prst="rect">
            <a:avLst/>
          </a:prstGeom>
        </p:spPr>
        <p:txBody>
          <a:bodyPr wrap="square" lIns="0" tIns="0" rIns="0" bIns="0" rtlCol="0" anchor="t">
            <a:spAutoFit/>
          </a:bodyPr>
          <a:lstStyle/>
          <a:p>
            <a:pPr>
              <a:lnSpc>
                <a:spcPts val="2799"/>
              </a:lnSpc>
              <a:spcBef>
                <a:spcPct val="0"/>
              </a:spcBef>
            </a:pPr>
            <a:r>
              <a:rPr lang="en-US" sz="1999" b="1" spc="-29">
                <a:solidFill>
                  <a:srgbClr val="545454"/>
                </a:solidFill>
                <a:latin typeface="DM Sans Bold"/>
                <a:ea typeface="DM Sans Bold"/>
                <a:cs typeface="DM Sans Bold"/>
                <a:sym typeface="DM Sans Bold"/>
              </a:rPr>
              <a:t>Fragen über Fragen</a:t>
            </a:r>
          </a:p>
          <a:p>
            <a:pPr>
              <a:lnSpc>
                <a:spcPts val="2520"/>
              </a:lnSpc>
              <a:spcBef>
                <a:spcPct val="0"/>
              </a:spcBef>
            </a:pPr>
            <a:r>
              <a:rPr lang="en-US" sz="1800" spc="-26">
                <a:solidFill>
                  <a:srgbClr val="545454"/>
                </a:solidFill>
                <a:latin typeface="DM Sans"/>
                <a:ea typeface="DM Sans"/>
                <a:cs typeface="DM Sans"/>
                <a:sym typeface="DM Sans"/>
              </a:rPr>
              <a:t>Warum ich? </a:t>
            </a:r>
          </a:p>
          <a:p>
            <a:pPr>
              <a:lnSpc>
                <a:spcPts val="2520"/>
              </a:lnSpc>
              <a:spcBef>
                <a:spcPct val="0"/>
              </a:spcBef>
            </a:pPr>
            <a:r>
              <a:rPr lang="en-US" sz="1800" spc="-26">
                <a:solidFill>
                  <a:srgbClr val="545454"/>
                </a:solidFill>
                <a:latin typeface="DM Sans"/>
                <a:ea typeface="DM Sans"/>
                <a:cs typeface="DM Sans"/>
                <a:sym typeface="DM Sans"/>
              </a:rPr>
              <a:t>Muss ich wirklich therapieren? </a:t>
            </a:r>
          </a:p>
          <a:p>
            <a:pPr>
              <a:lnSpc>
                <a:spcPts val="2520"/>
              </a:lnSpc>
              <a:spcBef>
                <a:spcPct val="0"/>
              </a:spcBef>
            </a:pPr>
            <a:r>
              <a:rPr lang="en-US" sz="1800" spc="-26">
                <a:solidFill>
                  <a:srgbClr val="545454"/>
                </a:solidFill>
                <a:latin typeface="DM Sans"/>
                <a:ea typeface="DM Sans"/>
                <a:cs typeface="DM Sans"/>
                <a:sym typeface="DM Sans"/>
              </a:rPr>
              <a:t>Wie soll es weitergehen? </a:t>
            </a:r>
          </a:p>
          <a:p>
            <a:pPr>
              <a:lnSpc>
                <a:spcPts val="2520"/>
              </a:lnSpc>
              <a:spcBef>
                <a:spcPct val="0"/>
              </a:spcBef>
            </a:pPr>
            <a:r>
              <a:rPr lang="en-US" sz="1800" spc="-26">
                <a:solidFill>
                  <a:srgbClr val="545454"/>
                </a:solidFill>
                <a:latin typeface="DM Sans"/>
                <a:ea typeface="DM Sans"/>
                <a:cs typeface="DM Sans"/>
                <a:sym typeface="DM Sans"/>
              </a:rPr>
              <a:t>Wo finde ich den richtigen Ansprechpartner?</a:t>
            </a:r>
          </a:p>
          <a:p>
            <a:pPr>
              <a:lnSpc>
                <a:spcPts val="2520"/>
              </a:lnSpc>
              <a:spcBef>
                <a:spcPct val="0"/>
              </a:spcBef>
            </a:pPr>
            <a:endParaRPr lang="en-US" sz="1800" spc="-26">
              <a:solidFill>
                <a:srgbClr val="545454"/>
              </a:solidFill>
              <a:latin typeface="DM Sans"/>
              <a:ea typeface="DM Sans"/>
              <a:cs typeface="DM Sans"/>
              <a:sym typeface="DM Sans"/>
            </a:endParaRPr>
          </a:p>
        </p:txBody>
      </p:sp>
      <p:sp>
        <p:nvSpPr>
          <p:cNvPr id="9" name="TextBox 9"/>
          <p:cNvSpPr txBox="1"/>
          <p:nvPr/>
        </p:nvSpPr>
        <p:spPr>
          <a:xfrm>
            <a:off x="2007509" y="6962557"/>
            <a:ext cx="4393291" cy="1627305"/>
          </a:xfrm>
          <a:prstGeom prst="rect">
            <a:avLst/>
          </a:prstGeom>
        </p:spPr>
        <p:txBody>
          <a:bodyPr wrap="square" lIns="0" tIns="0" rIns="0" bIns="0" rtlCol="0" anchor="t">
            <a:spAutoFit/>
          </a:bodyPr>
          <a:lstStyle/>
          <a:p>
            <a:pPr>
              <a:lnSpc>
                <a:spcPts val="2799"/>
              </a:lnSpc>
              <a:spcBef>
                <a:spcPct val="0"/>
              </a:spcBef>
            </a:pPr>
            <a:r>
              <a:rPr lang="en-US" sz="1999" b="1" spc="-29">
                <a:solidFill>
                  <a:srgbClr val="545454"/>
                </a:solidFill>
                <a:latin typeface="DM Sans Bold"/>
                <a:ea typeface="DM Sans Bold"/>
                <a:cs typeface="DM Sans Bold"/>
                <a:sym typeface="DM Sans Bold"/>
              </a:rPr>
              <a:t>Neue Wege mit NIK e.V. </a:t>
            </a:r>
          </a:p>
          <a:p>
            <a:pPr>
              <a:lnSpc>
                <a:spcPts val="2520"/>
              </a:lnSpc>
              <a:spcBef>
                <a:spcPct val="0"/>
              </a:spcBef>
            </a:pPr>
            <a:r>
              <a:rPr lang="en-US" sz="1800" spc="-26">
                <a:solidFill>
                  <a:srgbClr val="545454"/>
                </a:solidFill>
                <a:latin typeface="DM Sans"/>
                <a:ea typeface="DM Sans"/>
                <a:cs typeface="DM Sans"/>
                <a:sym typeface="DM Sans"/>
              </a:rPr>
              <a:t>Durch das starke Format der Aufklärung wird den Betroffenen die Angst genommen und vorallem die Zeit der Suche verkürzt. </a:t>
            </a:r>
          </a:p>
        </p:txBody>
      </p:sp>
      <p:sp>
        <p:nvSpPr>
          <p:cNvPr id="10" name="TextBox 10"/>
          <p:cNvSpPr txBox="1"/>
          <p:nvPr/>
        </p:nvSpPr>
        <p:spPr>
          <a:xfrm>
            <a:off x="12582464" y="6878422"/>
            <a:ext cx="4551620" cy="1947906"/>
          </a:xfrm>
          <a:prstGeom prst="rect">
            <a:avLst/>
          </a:prstGeom>
        </p:spPr>
        <p:txBody>
          <a:bodyPr wrap="square" lIns="0" tIns="0" rIns="0" bIns="0" rtlCol="0" anchor="t">
            <a:spAutoFit/>
          </a:bodyPr>
          <a:lstStyle/>
          <a:p>
            <a:pPr>
              <a:lnSpc>
                <a:spcPts val="2799"/>
              </a:lnSpc>
            </a:pPr>
            <a:r>
              <a:rPr lang="en-US" sz="1999" b="1" spc="-29">
                <a:solidFill>
                  <a:srgbClr val="545454"/>
                </a:solidFill>
                <a:latin typeface="DM Sans Bold"/>
                <a:ea typeface="DM Sans Bold"/>
                <a:cs typeface="DM Sans Bold"/>
                <a:sym typeface="DM Sans Bold"/>
              </a:rPr>
              <a:t>Digitale Lotse</a:t>
            </a:r>
          </a:p>
          <a:p>
            <a:pPr>
              <a:lnSpc>
                <a:spcPts val="2520"/>
              </a:lnSpc>
              <a:spcBef>
                <a:spcPct val="0"/>
              </a:spcBef>
            </a:pPr>
            <a:r>
              <a:rPr lang="en-US" sz="1800" spc="-26">
                <a:solidFill>
                  <a:srgbClr val="545454"/>
                </a:solidFill>
                <a:latin typeface="DM Sans"/>
                <a:ea typeface="DM Sans"/>
                <a:cs typeface="DM Sans"/>
                <a:sym typeface="DM Sans"/>
              </a:rPr>
              <a:t>​Aufklärende Beiträge, Webinare, Insta Lives und Mut-Mach-Geschichten lotsen die </a:t>
            </a:r>
            <a:r>
              <a:rPr lang="en-US" sz="1800" spc="-26" err="1">
                <a:solidFill>
                  <a:srgbClr val="545454"/>
                </a:solidFill>
                <a:latin typeface="DM Sans"/>
                <a:ea typeface="DM Sans"/>
                <a:cs typeface="DM Sans"/>
                <a:sym typeface="DM Sans"/>
              </a:rPr>
              <a:t>Patienten</a:t>
            </a:r>
            <a:r>
              <a:rPr lang="en-US" sz="1800" spc="-26">
                <a:solidFill>
                  <a:srgbClr val="545454"/>
                </a:solidFill>
                <a:latin typeface="DM Sans"/>
                <a:ea typeface="DM Sans"/>
                <a:cs typeface="DM Sans"/>
                <a:sym typeface="DM Sans"/>
              </a:rPr>
              <a:t> </a:t>
            </a:r>
            <a:r>
              <a:rPr lang="en-US" sz="1800" spc="-26" err="1">
                <a:solidFill>
                  <a:srgbClr val="545454"/>
                </a:solidFill>
                <a:latin typeface="DM Sans"/>
                <a:ea typeface="DM Sans"/>
                <a:cs typeface="DM Sans"/>
                <a:sym typeface="DM Sans"/>
              </a:rPr>
              <a:t>über</a:t>
            </a:r>
            <a:r>
              <a:rPr lang="en-US" sz="1800" spc="-26">
                <a:solidFill>
                  <a:srgbClr val="545454"/>
                </a:solidFill>
                <a:latin typeface="DM Sans"/>
                <a:ea typeface="DM Sans"/>
                <a:cs typeface="DM Sans"/>
                <a:sym typeface="DM Sans"/>
              </a:rPr>
              <a:t> die Diagnose schneller zum Spezialisten</a:t>
            </a:r>
          </a:p>
          <a:p>
            <a:pPr algn="ctr">
              <a:lnSpc>
                <a:spcPts val="2520"/>
              </a:lnSpc>
              <a:spcBef>
                <a:spcPct val="0"/>
              </a:spcBef>
            </a:pPr>
            <a:endParaRPr lang="en-US" sz="1800" spc="-26">
              <a:solidFill>
                <a:srgbClr val="545454"/>
              </a:solidFill>
              <a:latin typeface="DM Sans"/>
              <a:ea typeface="DM Sans"/>
              <a:cs typeface="DM Sans"/>
              <a:sym typeface="DM Sans"/>
            </a:endParaRPr>
          </a:p>
        </p:txBody>
      </p:sp>
      <p:sp>
        <p:nvSpPr>
          <p:cNvPr id="11" name="TextBox 11"/>
          <p:cNvSpPr txBox="1"/>
          <p:nvPr/>
        </p:nvSpPr>
        <p:spPr>
          <a:xfrm>
            <a:off x="5836506" y="2922270"/>
            <a:ext cx="1101496" cy="580391"/>
          </a:xfrm>
          <a:prstGeom prst="rect">
            <a:avLst/>
          </a:prstGeom>
        </p:spPr>
        <p:txBody>
          <a:bodyPr lIns="0" tIns="0" rIns="0" bIns="0" rtlCol="0" anchor="t">
            <a:spAutoFit/>
          </a:bodyPr>
          <a:lstStyle/>
          <a:p>
            <a:pPr algn="ctr">
              <a:lnSpc>
                <a:spcPts val="4759"/>
              </a:lnSpc>
              <a:spcBef>
                <a:spcPct val="0"/>
              </a:spcBef>
            </a:pPr>
            <a:r>
              <a:rPr lang="en-US" sz="3399" b="1" spc="-50">
                <a:solidFill>
                  <a:srgbClr val="545454"/>
                </a:solidFill>
                <a:latin typeface="DM Sans Bold"/>
                <a:ea typeface="DM Sans Bold"/>
                <a:cs typeface="DM Sans Bold"/>
                <a:sym typeface="DM Sans Bold"/>
              </a:rPr>
              <a:t>1.</a:t>
            </a:r>
          </a:p>
        </p:txBody>
      </p:sp>
      <p:sp>
        <p:nvSpPr>
          <p:cNvPr id="12" name="TextBox 12"/>
          <p:cNvSpPr txBox="1"/>
          <p:nvPr/>
        </p:nvSpPr>
        <p:spPr>
          <a:xfrm>
            <a:off x="11547704" y="6370840"/>
            <a:ext cx="1101496" cy="580391"/>
          </a:xfrm>
          <a:prstGeom prst="rect">
            <a:avLst/>
          </a:prstGeom>
        </p:spPr>
        <p:txBody>
          <a:bodyPr lIns="0" tIns="0" rIns="0" bIns="0" rtlCol="0" anchor="t">
            <a:spAutoFit/>
          </a:bodyPr>
          <a:lstStyle/>
          <a:p>
            <a:pPr algn="ctr">
              <a:lnSpc>
                <a:spcPts val="4759"/>
              </a:lnSpc>
              <a:spcBef>
                <a:spcPct val="0"/>
              </a:spcBef>
            </a:pPr>
            <a:r>
              <a:rPr lang="en-US" sz="3399" b="1" spc="-50">
                <a:solidFill>
                  <a:srgbClr val="545454"/>
                </a:solidFill>
                <a:latin typeface="DM Sans Bold"/>
                <a:ea typeface="DM Sans Bold"/>
                <a:cs typeface="DM Sans Bold"/>
                <a:sym typeface="DM Sans Bold"/>
              </a:rPr>
              <a:t>4.</a:t>
            </a:r>
          </a:p>
        </p:txBody>
      </p:sp>
      <p:sp>
        <p:nvSpPr>
          <p:cNvPr id="13" name="TextBox 13"/>
          <p:cNvSpPr txBox="1"/>
          <p:nvPr/>
        </p:nvSpPr>
        <p:spPr>
          <a:xfrm>
            <a:off x="11547704" y="2942222"/>
            <a:ext cx="1101496" cy="580391"/>
          </a:xfrm>
          <a:prstGeom prst="rect">
            <a:avLst/>
          </a:prstGeom>
        </p:spPr>
        <p:txBody>
          <a:bodyPr lIns="0" tIns="0" rIns="0" bIns="0" rtlCol="0" anchor="t">
            <a:spAutoFit/>
          </a:bodyPr>
          <a:lstStyle/>
          <a:p>
            <a:pPr algn="ctr">
              <a:lnSpc>
                <a:spcPts val="4759"/>
              </a:lnSpc>
              <a:spcBef>
                <a:spcPct val="0"/>
              </a:spcBef>
            </a:pPr>
            <a:r>
              <a:rPr lang="en-US" sz="3399" b="1" spc="-50">
                <a:solidFill>
                  <a:srgbClr val="545454"/>
                </a:solidFill>
                <a:latin typeface="DM Sans Bold"/>
                <a:ea typeface="DM Sans Bold"/>
                <a:cs typeface="DM Sans Bold"/>
                <a:sym typeface="DM Sans Bold"/>
              </a:rPr>
              <a:t>2.</a:t>
            </a:r>
          </a:p>
        </p:txBody>
      </p:sp>
      <p:sp>
        <p:nvSpPr>
          <p:cNvPr id="14" name="TextBox 14"/>
          <p:cNvSpPr txBox="1"/>
          <p:nvPr/>
        </p:nvSpPr>
        <p:spPr>
          <a:xfrm>
            <a:off x="5756504" y="6370839"/>
            <a:ext cx="1101496" cy="580391"/>
          </a:xfrm>
          <a:prstGeom prst="rect">
            <a:avLst/>
          </a:prstGeom>
        </p:spPr>
        <p:txBody>
          <a:bodyPr lIns="0" tIns="0" rIns="0" bIns="0" rtlCol="0" anchor="t">
            <a:spAutoFit/>
          </a:bodyPr>
          <a:lstStyle/>
          <a:p>
            <a:pPr algn="ctr">
              <a:lnSpc>
                <a:spcPts val="4759"/>
              </a:lnSpc>
              <a:spcBef>
                <a:spcPct val="0"/>
              </a:spcBef>
            </a:pPr>
            <a:r>
              <a:rPr lang="en-US" sz="3399" b="1" spc="-50">
                <a:solidFill>
                  <a:srgbClr val="545454"/>
                </a:solidFill>
                <a:latin typeface="DM Sans Bold"/>
                <a:ea typeface="DM Sans Bold"/>
                <a:cs typeface="DM Sans Bold"/>
                <a:sym typeface="DM Sans Bold"/>
              </a:rPr>
              <a:t>3.</a:t>
            </a:r>
          </a:p>
        </p:txBody>
      </p:sp>
      <p:sp>
        <p:nvSpPr>
          <p:cNvPr id="17" name="Titel 16">
            <a:extLst>
              <a:ext uri="{FF2B5EF4-FFF2-40B4-BE49-F238E27FC236}">
                <a16:creationId xmlns:a16="http://schemas.microsoft.com/office/drawing/2014/main" id="{8C3DE2A4-9497-024F-075B-07E37EB52987}"/>
              </a:ext>
            </a:extLst>
          </p:cNvPr>
          <p:cNvSpPr>
            <a:spLocks noGrp="1"/>
          </p:cNvSpPr>
          <p:nvPr>
            <p:ph type="title"/>
          </p:nvPr>
        </p:nvSpPr>
        <p:spPr/>
        <p:txBody>
          <a:bodyPr/>
          <a:lstStyle/>
          <a:p>
            <a:r>
              <a:rPr lang="de-DE"/>
              <a:t>Patient Journey</a:t>
            </a:r>
          </a:p>
        </p:txBody>
      </p:sp>
      <p:sp>
        <p:nvSpPr>
          <p:cNvPr id="19" name="Textplatzhalter 18">
            <a:extLst>
              <a:ext uri="{FF2B5EF4-FFF2-40B4-BE49-F238E27FC236}">
                <a16:creationId xmlns:a16="http://schemas.microsoft.com/office/drawing/2014/main" id="{A4E941E1-B9AA-656A-A45C-FCA2E15DFE74}"/>
              </a:ext>
            </a:extLst>
          </p:cNvPr>
          <p:cNvSpPr>
            <a:spLocks noGrp="1"/>
          </p:cNvSpPr>
          <p:nvPr>
            <p:ph type="body" sz="quarter" idx="13"/>
          </p:nvPr>
        </p:nvSpPr>
        <p:spPr>
          <a:xfrm>
            <a:off x="1127124" y="987424"/>
            <a:ext cx="11453611" cy="492126"/>
          </a:xfrm>
        </p:spPr>
        <p:txBody>
          <a:bodyPr>
            <a:normAutofit fontScale="92500"/>
          </a:bodyPr>
          <a:lstStyle/>
          <a:p>
            <a:r>
              <a:rPr lang="de-DE"/>
              <a:t>Die Erkrankung schneller verstehen und so den richtigen Experten finden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2">
            <a:extLst>
              <a:ext uri="{FF2B5EF4-FFF2-40B4-BE49-F238E27FC236}">
                <a16:creationId xmlns:a16="http://schemas.microsoft.com/office/drawing/2014/main" id="{7A8BC9AA-3DA6-977E-140E-061AFDD8DD05}"/>
              </a:ext>
            </a:extLst>
          </p:cNvPr>
          <p:cNvSpPr/>
          <p:nvPr/>
        </p:nvSpPr>
        <p:spPr>
          <a:xfrm>
            <a:off x="-2" y="1592240"/>
            <a:ext cx="9906001" cy="7561812"/>
          </a:xfrm>
          <a:prstGeom prst="rect">
            <a:avLst/>
          </a:prstGeom>
          <a:solidFill>
            <a:srgbClr val="E1E9EB"/>
          </a:solidFill>
        </p:spPr>
        <p:txBody>
          <a:bodyPr/>
          <a:lstStyle/>
          <a:p>
            <a:endParaRPr lang="de-DE"/>
          </a:p>
        </p:txBody>
      </p:sp>
      <p:sp>
        <p:nvSpPr>
          <p:cNvPr id="3" name="Freeform 3"/>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a:p>
        </p:txBody>
      </p:sp>
      <p:sp>
        <p:nvSpPr>
          <p:cNvPr id="4" name="Freeform 4"/>
          <p:cNvSpPr/>
          <p:nvPr/>
        </p:nvSpPr>
        <p:spPr>
          <a:xfrm>
            <a:off x="10743421" y="2803994"/>
            <a:ext cx="6515879" cy="6312258"/>
          </a:xfrm>
          <a:custGeom>
            <a:avLst/>
            <a:gdLst/>
            <a:ahLst/>
            <a:cxnLst/>
            <a:rect l="l" t="t" r="r" b="b"/>
            <a:pathLst>
              <a:path w="6515879" h="6312258">
                <a:moveTo>
                  <a:pt x="0" y="0"/>
                </a:moveTo>
                <a:lnTo>
                  <a:pt x="6515879" y="0"/>
                </a:lnTo>
                <a:lnTo>
                  <a:pt x="6515879" y="6312258"/>
                </a:lnTo>
                <a:lnTo>
                  <a:pt x="0" y="6312258"/>
                </a:lnTo>
                <a:lnTo>
                  <a:pt x="0" y="0"/>
                </a:lnTo>
                <a:close/>
              </a:path>
            </a:pathLst>
          </a:custGeom>
          <a:blipFill>
            <a:blip r:embed="rId4"/>
            <a:stretch>
              <a:fillRect/>
            </a:stretch>
          </a:blipFill>
        </p:spPr>
        <p:txBody>
          <a:bodyPr/>
          <a:lstStyle/>
          <a:p>
            <a:endParaRPr lang="de-DE" noProof="0"/>
          </a:p>
        </p:txBody>
      </p:sp>
      <p:sp>
        <p:nvSpPr>
          <p:cNvPr id="7" name="TextBox 7"/>
          <p:cNvSpPr txBox="1"/>
          <p:nvPr/>
        </p:nvSpPr>
        <p:spPr>
          <a:xfrm>
            <a:off x="1295400" y="1957498"/>
            <a:ext cx="8068883" cy="6689203"/>
          </a:xfrm>
          <a:prstGeom prst="rect">
            <a:avLst/>
          </a:prstGeom>
        </p:spPr>
        <p:txBody>
          <a:bodyPr wrap="square" lIns="0" tIns="0" rIns="0" bIns="0" rtlCol="0" anchor="t">
            <a:spAutoFit/>
          </a:bodyPr>
          <a:lstStyle/>
          <a:p>
            <a:pPr algn="l">
              <a:lnSpc>
                <a:spcPts val="2885"/>
              </a:lnSpc>
            </a:pPr>
            <a:r>
              <a:rPr lang="de-DE" sz="2404" b="1" spc="-36" noProof="0">
                <a:solidFill>
                  <a:srgbClr val="545454"/>
                </a:solidFill>
                <a:latin typeface="DM Sans Bold"/>
                <a:ea typeface="DM Sans Bold"/>
                <a:cs typeface="DM Sans Bold"/>
                <a:sym typeface="DM Sans Bold"/>
              </a:rPr>
              <a:t>Impulse für Veränderung</a:t>
            </a:r>
          </a:p>
          <a:p>
            <a:pPr algn="l">
              <a:lnSpc>
                <a:spcPts val="2885"/>
              </a:lnSpc>
            </a:pPr>
            <a:endParaRPr lang="de-DE" sz="2404" b="1" spc="-36" noProof="0">
              <a:solidFill>
                <a:srgbClr val="545454"/>
              </a:solidFill>
              <a:latin typeface="DM Sans Bold"/>
              <a:ea typeface="DM Sans Bold"/>
              <a:cs typeface="DM Sans Bold"/>
              <a:sym typeface="DM Sans Bold"/>
            </a:endParaRPr>
          </a:p>
          <a:p>
            <a:pPr marL="519129" lvl="1" indent="-259564" algn="l">
              <a:lnSpc>
                <a:spcPts val="2885"/>
              </a:lnSpc>
              <a:buFont typeface="Arial"/>
              <a:buChar char="•"/>
            </a:pPr>
            <a:r>
              <a:rPr lang="de-DE" sz="2404" spc="-36" noProof="0">
                <a:solidFill>
                  <a:srgbClr val="545454"/>
                </a:solidFill>
                <a:latin typeface="DM Sans"/>
                <a:ea typeface="DM Sans"/>
                <a:cs typeface="DM Sans"/>
                <a:sym typeface="DM Sans"/>
              </a:rPr>
              <a:t>Schaffung von Akzeptanz für die Situation von Autoimmunerkrankten, schneller die Diagnose verstehen und annehmen</a:t>
            </a:r>
            <a:r>
              <a:rPr lang="de-DE" sz="2404" b="1" spc="-36" noProof="0">
                <a:solidFill>
                  <a:srgbClr val="545454"/>
                </a:solidFill>
                <a:latin typeface="DM Sans Bold"/>
                <a:ea typeface="DM Sans Bold"/>
                <a:cs typeface="DM Sans Bold"/>
                <a:sym typeface="DM Sans Bold"/>
              </a:rPr>
              <a:t> </a:t>
            </a:r>
          </a:p>
          <a:p>
            <a:pPr algn="l">
              <a:lnSpc>
                <a:spcPts val="2885"/>
              </a:lnSpc>
            </a:pPr>
            <a:r>
              <a:rPr lang="de-DE" sz="2404" b="1" spc="-36" noProof="0">
                <a:solidFill>
                  <a:srgbClr val="545454"/>
                </a:solidFill>
                <a:latin typeface="DM Sans Bold"/>
                <a:ea typeface="DM Sans Bold"/>
                <a:cs typeface="DM Sans Bold"/>
                <a:sym typeface="DM Sans Bold"/>
              </a:rPr>
              <a:t>        → Verkürzung der Patient-Journey</a:t>
            </a:r>
          </a:p>
          <a:p>
            <a:pPr algn="l">
              <a:lnSpc>
                <a:spcPts val="2885"/>
              </a:lnSpc>
            </a:pPr>
            <a:endParaRPr lang="de-DE" sz="2404" b="1" spc="-36" noProof="0">
              <a:solidFill>
                <a:srgbClr val="545454"/>
              </a:solidFill>
              <a:latin typeface="DM Sans Bold"/>
              <a:ea typeface="DM Sans Bold"/>
              <a:cs typeface="DM Sans Bold"/>
              <a:sym typeface="DM Sans Bold"/>
            </a:endParaRPr>
          </a:p>
          <a:p>
            <a:pPr marL="519129" lvl="1" indent="-259564" algn="l">
              <a:lnSpc>
                <a:spcPts val="2885"/>
              </a:lnSpc>
              <a:buFont typeface="Arial"/>
              <a:buChar char="•"/>
            </a:pPr>
            <a:r>
              <a:rPr lang="de-DE" sz="2404" spc="-36" noProof="0">
                <a:solidFill>
                  <a:srgbClr val="545454"/>
                </a:solidFill>
                <a:latin typeface="DM Sans"/>
                <a:ea typeface="DM Sans"/>
                <a:cs typeface="DM Sans"/>
                <a:sym typeface="DM Sans"/>
              </a:rPr>
              <a:t>Beratung und Aufklärung über die Erkrankung</a:t>
            </a:r>
          </a:p>
          <a:p>
            <a:pPr algn="l">
              <a:lnSpc>
                <a:spcPts val="2885"/>
              </a:lnSpc>
            </a:pPr>
            <a:endParaRPr lang="de-DE" sz="2404" spc="-36" noProof="0">
              <a:solidFill>
                <a:srgbClr val="545454"/>
              </a:solidFill>
              <a:latin typeface="DM Sans"/>
              <a:ea typeface="DM Sans"/>
              <a:cs typeface="DM Sans"/>
              <a:sym typeface="DM Sans"/>
            </a:endParaRPr>
          </a:p>
          <a:p>
            <a:pPr marL="519129" lvl="1" indent="-259564" algn="l">
              <a:lnSpc>
                <a:spcPts val="2885"/>
              </a:lnSpc>
              <a:buFont typeface="Arial"/>
              <a:buChar char="•"/>
            </a:pPr>
            <a:r>
              <a:rPr lang="de-DE" sz="2404" b="1" spc="-36" noProof="0">
                <a:solidFill>
                  <a:srgbClr val="545454"/>
                </a:solidFill>
                <a:latin typeface="DM Sans Bold"/>
                <a:ea typeface="DM Sans Bold"/>
                <a:cs typeface="DM Sans Bold"/>
                <a:sym typeface="DM Sans Bold"/>
              </a:rPr>
              <a:t>Aufklärung mit digitalen Patientenveranstaltungen</a:t>
            </a:r>
          </a:p>
          <a:p>
            <a:pPr algn="l">
              <a:lnSpc>
                <a:spcPts val="2885"/>
              </a:lnSpc>
            </a:pPr>
            <a:endParaRPr lang="de-DE" sz="2404" b="1" spc="-36" noProof="0">
              <a:solidFill>
                <a:srgbClr val="545454"/>
              </a:solidFill>
              <a:latin typeface="DM Sans Bold"/>
              <a:ea typeface="DM Sans Bold"/>
              <a:cs typeface="DM Sans Bold"/>
              <a:sym typeface="DM Sans Bold"/>
            </a:endParaRPr>
          </a:p>
          <a:p>
            <a:pPr marL="519129" lvl="1" indent="-259564" algn="l">
              <a:lnSpc>
                <a:spcPts val="2885"/>
              </a:lnSpc>
              <a:buFont typeface="Arial"/>
              <a:buChar char="•"/>
            </a:pPr>
            <a:r>
              <a:rPr lang="de-DE" sz="2404" spc="-36" noProof="0">
                <a:solidFill>
                  <a:srgbClr val="545454"/>
                </a:solidFill>
                <a:latin typeface="DM Sans"/>
                <a:ea typeface="DM Sans"/>
                <a:cs typeface="DM Sans"/>
                <a:sym typeface="DM Sans"/>
              </a:rPr>
              <a:t>ganzheitliche und indikationsübergreifende Begleitung von Autoimmunerkrankten, damit diese ein Höchstmaß an Lebensqualität zurückgewinnen</a:t>
            </a:r>
          </a:p>
          <a:p>
            <a:pPr algn="l">
              <a:lnSpc>
                <a:spcPts val="2885"/>
              </a:lnSpc>
            </a:pPr>
            <a:endParaRPr lang="de-DE" sz="2404" spc="-36" noProof="0">
              <a:solidFill>
                <a:srgbClr val="545454"/>
              </a:solidFill>
              <a:latin typeface="DM Sans"/>
              <a:ea typeface="DM Sans"/>
              <a:cs typeface="DM Sans"/>
              <a:sym typeface="DM Sans"/>
            </a:endParaRPr>
          </a:p>
          <a:p>
            <a:pPr marL="519129" lvl="1" indent="-259564" algn="l">
              <a:lnSpc>
                <a:spcPts val="2885"/>
              </a:lnSpc>
              <a:buFont typeface="Arial"/>
              <a:buChar char="•"/>
            </a:pPr>
            <a:r>
              <a:rPr lang="de-DE" sz="2404" spc="-36" noProof="0">
                <a:solidFill>
                  <a:srgbClr val="545454"/>
                </a:solidFill>
                <a:latin typeface="DM Sans"/>
                <a:ea typeface="DM Sans"/>
                <a:cs typeface="DM Sans"/>
                <a:sym typeface="DM Sans"/>
              </a:rPr>
              <a:t> </a:t>
            </a:r>
            <a:r>
              <a:rPr lang="de-DE" sz="2404" b="1" spc="-36" noProof="0">
                <a:solidFill>
                  <a:srgbClr val="545454"/>
                </a:solidFill>
                <a:latin typeface="DM Sans Bold"/>
                <a:ea typeface="DM Sans Bold"/>
                <a:cs typeface="DM Sans Bold"/>
                <a:sym typeface="DM Sans Bold"/>
              </a:rPr>
              <a:t>Mut-Mach-Geschichten</a:t>
            </a:r>
          </a:p>
          <a:p>
            <a:pPr algn="l">
              <a:lnSpc>
                <a:spcPts val="2885"/>
              </a:lnSpc>
            </a:pPr>
            <a:endParaRPr lang="de-DE" sz="2404" b="1" spc="-36" noProof="0">
              <a:solidFill>
                <a:srgbClr val="545454"/>
              </a:solidFill>
              <a:latin typeface="DM Sans Bold"/>
              <a:ea typeface="DM Sans Bold"/>
              <a:cs typeface="DM Sans Bold"/>
              <a:sym typeface="DM Sans Bold"/>
            </a:endParaRPr>
          </a:p>
          <a:p>
            <a:pPr algn="l">
              <a:lnSpc>
                <a:spcPts val="2885"/>
              </a:lnSpc>
            </a:pPr>
            <a:endParaRPr lang="de-DE" sz="2404" b="1" spc="-36" noProof="0">
              <a:solidFill>
                <a:srgbClr val="545454"/>
              </a:solidFill>
              <a:latin typeface="DM Sans Bold"/>
              <a:ea typeface="DM Sans Bold"/>
              <a:cs typeface="DM Sans Bold"/>
              <a:sym typeface="DM Sans Bold"/>
            </a:endParaRPr>
          </a:p>
        </p:txBody>
      </p:sp>
      <p:sp>
        <p:nvSpPr>
          <p:cNvPr id="12" name="Textfeld 11">
            <a:extLst>
              <a:ext uri="{FF2B5EF4-FFF2-40B4-BE49-F238E27FC236}">
                <a16:creationId xmlns:a16="http://schemas.microsoft.com/office/drawing/2014/main" id="{E9B726F6-2859-6190-8AA9-F6962CF1A9DD}"/>
              </a:ext>
            </a:extLst>
          </p:cNvPr>
          <p:cNvSpPr txBox="1"/>
          <p:nvPr/>
        </p:nvSpPr>
        <p:spPr>
          <a:xfrm>
            <a:off x="9211883" y="1449507"/>
            <a:ext cx="9174480" cy="1023357"/>
          </a:xfrm>
          <a:prstGeom prst="rect">
            <a:avLst/>
          </a:prstGeom>
          <a:noFill/>
        </p:spPr>
        <p:txBody>
          <a:bodyPr wrap="square">
            <a:spAutoFit/>
          </a:bodyPr>
          <a:lstStyle/>
          <a:p>
            <a:pPr algn="ctr">
              <a:lnSpc>
                <a:spcPts val="3779"/>
              </a:lnSpc>
              <a:spcBef>
                <a:spcPct val="0"/>
              </a:spcBef>
            </a:pPr>
            <a:r>
              <a:rPr lang="de-DE" sz="2700" b="1" spc="-40" noProof="0">
                <a:solidFill>
                  <a:srgbClr val="545454"/>
                </a:solidFill>
                <a:latin typeface="Playfair Display" pitchFamily="2" charset="77"/>
                <a:ea typeface="Playfair Display SC Bold"/>
                <a:cs typeface="Playfair Display SC Bold"/>
                <a:sym typeface="Playfair Display SC Bold"/>
              </a:rPr>
              <a:t>DER DIGITALE LOTSE</a:t>
            </a:r>
          </a:p>
          <a:p>
            <a:pPr algn="ctr">
              <a:lnSpc>
                <a:spcPts val="3779"/>
              </a:lnSpc>
              <a:spcBef>
                <a:spcPct val="0"/>
              </a:spcBef>
            </a:pPr>
            <a:r>
              <a:rPr lang="de-DE" sz="2700" b="1" spc="-40" noProof="0">
                <a:solidFill>
                  <a:srgbClr val="545454"/>
                </a:solidFill>
                <a:latin typeface="Playfair Display" pitchFamily="2" charset="77"/>
                <a:ea typeface="Playfair Display SC Bold"/>
                <a:cs typeface="Playfair Display SC Bold"/>
                <a:sym typeface="Playfair Display SC Bold"/>
              </a:rPr>
              <a:t>FÜR AUTOIMMUNERKRANKUNGEN</a:t>
            </a:r>
          </a:p>
        </p:txBody>
      </p:sp>
      <p:sp>
        <p:nvSpPr>
          <p:cNvPr id="13" name="Titel 12">
            <a:extLst>
              <a:ext uri="{FF2B5EF4-FFF2-40B4-BE49-F238E27FC236}">
                <a16:creationId xmlns:a16="http://schemas.microsoft.com/office/drawing/2014/main" id="{C6F3B0A5-0A73-1939-178D-11F14BA9056E}"/>
              </a:ext>
            </a:extLst>
          </p:cNvPr>
          <p:cNvSpPr>
            <a:spLocks noGrp="1"/>
          </p:cNvSpPr>
          <p:nvPr>
            <p:ph type="title"/>
          </p:nvPr>
        </p:nvSpPr>
        <p:spPr/>
        <p:txBody>
          <a:bodyPr/>
          <a:lstStyle/>
          <a:p>
            <a:r>
              <a:rPr lang="de-DE" noProof="0"/>
              <a:t>Was unsere Partner durch NIK e.V. gewinnen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9B2BF-4D97-4BC8-4B3B-213B176855C0}"/>
            </a:ext>
          </a:extLst>
        </p:cNvPr>
        <p:cNvGrpSpPr/>
        <p:nvPr/>
      </p:nvGrpSpPr>
      <p:grpSpPr>
        <a:xfrm>
          <a:off x="0" y="0"/>
          <a:ext cx="0" cy="0"/>
          <a:chOff x="0" y="0"/>
          <a:chExt cx="0" cy="0"/>
        </a:xfrm>
      </p:grpSpPr>
      <p:sp>
        <p:nvSpPr>
          <p:cNvPr id="28" name="TextBox 28">
            <a:extLst>
              <a:ext uri="{FF2B5EF4-FFF2-40B4-BE49-F238E27FC236}">
                <a16:creationId xmlns:a16="http://schemas.microsoft.com/office/drawing/2014/main" id="{0210FEEE-CD6C-6A18-64F6-975BDD9E915D}"/>
              </a:ext>
            </a:extLst>
          </p:cNvPr>
          <p:cNvSpPr txBox="1"/>
          <p:nvPr/>
        </p:nvSpPr>
        <p:spPr>
          <a:xfrm>
            <a:off x="1104856" y="9286943"/>
            <a:ext cx="739341" cy="870284"/>
          </a:xfrm>
          <a:prstGeom prst="rect">
            <a:avLst/>
          </a:prstGeom>
        </p:spPr>
        <p:txBody>
          <a:bodyPr lIns="50800" tIns="50800" rIns="50800" bIns="50800" rtlCol="0" anchor="ctr"/>
          <a:lstStyle/>
          <a:p>
            <a:pPr algn="ctr">
              <a:lnSpc>
                <a:spcPts val="3359"/>
              </a:lnSpc>
            </a:pPr>
            <a:endParaRPr lang="de-DE">
              <a:solidFill>
                <a:schemeClr val="tx1">
                  <a:lumMod val="75000"/>
                  <a:lumOff val="25000"/>
                </a:schemeClr>
              </a:solidFill>
              <a:latin typeface="DM Sans" pitchFamily="2" charset="77"/>
            </a:endParaRPr>
          </a:p>
        </p:txBody>
      </p:sp>
      <p:sp>
        <p:nvSpPr>
          <p:cNvPr id="4" name="Textfeld 3">
            <a:extLst>
              <a:ext uri="{FF2B5EF4-FFF2-40B4-BE49-F238E27FC236}">
                <a16:creationId xmlns:a16="http://schemas.microsoft.com/office/drawing/2014/main" id="{1B554589-8E9E-4117-5902-C872C4272CF2}"/>
              </a:ext>
            </a:extLst>
          </p:cNvPr>
          <p:cNvSpPr txBox="1"/>
          <p:nvPr/>
        </p:nvSpPr>
        <p:spPr>
          <a:xfrm>
            <a:off x="1474526" y="1922194"/>
            <a:ext cx="7467599" cy="6920484"/>
          </a:xfrm>
          <a:prstGeom prst="rect">
            <a:avLst/>
          </a:prstGeom>
          <a:noFill/>
        </p:spPr>
        <p:txBody>
          <a:bodyPr wrap="square">
            <a:spAutoFit/>
          </a:bodyPr>
          <a:lstStyle/>
          <a:p>
            <a:r>
              <a:rPr lang="de-DE" sz="2400" b="1">
                <a:solidFill>
                  <a:schemeClr val="tx1">
                    <a:lumMod val="75000"/>
                    <a:lumOff val="25000"/>
                  </a:schemeClr>
                </a:solidFill>
                <a:latin typeface="DM Sans"/>
                <a:ea typeface="Open Sauce"/>
                <a:cs typeface="Open Sauce"/>
                <a:sym typeface="Open Sauce"/>
              </a:rPr>
              <a:t> </a:t>
            </a:r>
            <a:r>
              <a:rPr lang="de-DE" sz="2404" b="1" spc="-36">
                <a:solidFill>
                  <a:srgbClr val="545454"/>
                </a:solidFill>
                <a:latin typeface="DM Sans"/>
              </a:rPr>
              <a:t>NIK e.V. – Das Patientennetzwerk mit Expertise</a:t>
            </a:r>
            <a:br>
              <a:rPr lang="de-DE" sz="2404" spc="-36">
                <a:solidFill>
                  <a:srgbClr val="545454"/>
                </a:solidFill>
                <a:latin typeface="DM Sans"/>
              </a:rPr>
            </a:br>
            <a:endParaRPr lang="de-DE" sz="2404" spc="-36">
              <a:solidFill>
                <a:srgbClr val="545454"/>
              </a:solidFill>
              <a:latin typeface="DM Sans"/>
            </a:endParaRPr>
          </a:p>
          <a:p>
            <a:endParaRPr lang="de-DE" sz="2404" b="1" spc="-36">
              <a:solidFill>
                <a:srgbClr val="545454"/>
              </a:solidFill>
              <a:latin typeface="DM Sans"/>
            </a:endParaRPr>
          </a:p>
          <a:p>
            <a:pPr marL="285750" indent="-285750">
              <a:spcAft>
                <a:spcPts val="600"/>
              </a:spcAft>
              <a:buFont typeface="Arial" panose="020B0604020202020204" pitchFamily="34" charset="0"/>
              <a:buChar char="•"/>
            </a:pPr>
            <a:r>
              <a:rPr lang="de-DE" sz="2404" b="1" spc="-36">
                <a:solidFill>
                  <a:srgbClr val="545454"/>
                </a:solidFill>
                <a:latin typeface="DM Sans"/>
              </a:rPr>
              <a:t>Schließt Versorgungslücken </a:t>
            </a:r>
            <a:r>
              <a:rPr lang="de-DE" sz="2404" spc="-36">
                <a:solidFill>
                  <a:srgbClr val="545454"/>
                </a:solidFill>
                <a:latin typeface="DM Sans"/>
              </a:rPr>
              <a:t>bei Autoimmunerkrankungen</a:t>
            </a:r>
          </a:p>
          <a:p>
            <a:pPr marL="285750" indent="-285750">
              <a:spcAft>
                <a:spcPts val="600"/>
              </a:spcAft>
              <a:buFont typeface="Arial" panose="020B0604020202020204" pitchFamily="34" charset="0"/>
              <a:buChar char="•"/>
            </a:pPr>
            <a:r>
              <a:rPr lang="de-DE" sz="2404" b="1" spc="-36">
                <a:solidFill>
                  <a:srgbClr val="545454"/>
                </a:solidFill>
                <a:latin typeface="DM Sans"/>
              </a:rPr>
              <a:t>Patientennähe &amp; Begleitung: </a:t>
            </a:r>
            <a:r>
              <a:rPr lang="de-DE" sz="2404" spc="-36">
                <a:solidFill>
                  <a:srgbClr val="545454"/>
                </a:solidFill>
                <a:latin typeface="DM Sans"/>
              </a:rPr>
              <a:t>digital, empathisch und verlässlich</a:t>
            </a:r>
          </a:p>
          <a:p>
            <a:pPr marL="285750" indent="-285750">
              <a:spcAft>
                <a:spcPts val="600"/>
              </a:spcAft>
              <a:buFont typeface="Arial" panose="020B0604020202020204" pitchFamily="34" charset="0"/>
              <a:buChar char="•"/>
            </a:pPr>
            <a:r>
              <a:rPr lang="de-DE" sz="2404" b="1" spc="-36">
                <a:solidFill>
                  <a:srgbClr val="545454"/>
                </a:solidFill>
                <a:latin typeface="DM Sans"/>
              </a:rPr>
              <a:t>Ärztliche Expertise im Hintergrund: </a:t>
            </a:r>
            <a:r>
              <a:rPr lang="de-DE" sz="2404" spc="-36">
                <a:solidFill>
                  <a:srgbClr val="545454"/>
                </a:solidFill>
                <a:latin typeface="DM Sans"/>
              </a:rPr>
              <a:t>hohe medizinische Qualität aller Inhalte</a:t>
            </a:r>
          </a:p>
          <a:p>
            <a:pPr marL="285750" indent="-285750">
              <a:spcAft>
                <a:spcPts val="600"/>
              </a:spcAft>
              <a:buFont typeface="Arial" panose="020B0604020202020204" pitchFamily="34" charset="0"/>
              <a:buChar char="•"/>
            </a:pPr>
            <a:r>
              <a:rPr lang="de-DE" sz="2404" b="1" spc="-36">
                <a:solidFill>
                  <a:srgbClr val="545454"/>
                </a:solidFill>
                <a:latin typeface="DM Sans"/>
              </a:rPr>
              <a:t>Edukative Formate: </a:t>
            </a:r>
            <a:r>
              <a:rPr lang="de-DE" sz="2404" spc="-36">
                <a:solidFill>
                  <a:srgbClr val="545454"/>
                </a:solidFill>
                <a:latin typeface="DM Sans"/>
              </a:rPr>
              <a:t>Webinare, Leitlinien-Updates</a:t>
            </a:r>
          </a:p>
          <a:p>
            <a:pPr marL="285750" indent="-285750">
              <a:spcAft>
                <a:spcPts val="600"/>
              </a:spcAft>
              <a:buFont typeface="Arial" panose="020B0604020202020204" pitchFamily="34" charset="0"/>
              <a:buChar char="•"/>
            </a:pPr>
            <a:r>
              <a:rPr lang="de-DE" sz="2404" b="1" spc="-36">
                <a:solidFill>
                  <a:srgbClr val="545454"/>
                </a:solidFill>
                <a:latin typeface="DM Sans"/>
              </a:rPr>
              <a:t>Mut-Mach-Content: </a:t>
            </a:r>
            <a:r>
              <a:rPr lang="de-DE" sz="2404" spc="-36">
                <a:solidFill>
                  <a:srgbClr val="545454"/>
                </a:solidFill>
                <a:latin typeface="DM Sans"/>
              </a:rPr>
              <a:t>echte Patientengeschichten, die stärken und Mut machen</a:t>
            </a:r>
          </a:p>
          <a:p>
            <a:pPr marL="285750" indent="-285750">
              <a:spcAft>
                <a:spcPts val="600"/>
              </a:spcAft>
              <a:buFont typeface="Arial" panose="020B0604020202020204" pitchFamily="34" charset="0"/>
              <a:buChar char="•"/>
            </a:pPr>
            <a:r>
              <a:rPr lang="de-DE" sz="2404" b="1" spc="-36">
                <a:solidFill>
                  <a:srgbClr val="545454"/>
                </a:solidFill>
                <a:latin typeface="DM Sans"/>
              </a:rPr>
              <a:t>Lotse im Gesundheitssystem: </a:t>
            </a:r>
            <a:r>
              <a:rPr lang="de-DE" sz="2404" spc="-36">
                <a:solidFill>
                  <a:srgbClr val="545454"/>
                </a:solidFill>
                <a:latin typeface="DM Sans"/>
              </a:rPr>
              <a:t>Verbindung zwischen Patienten, </a:t>
            </a:r>
            <a:br>
              <a:rPr lang="de-DE" sz="2404" spc="-36">
                <a:solidFill>
                  <a:srgbClr val="545454"/>
                </a:solidFill>
                <a:latin typeface="DM Sans"/>
              </a:rPr>
            </a:br>
            <a:r>
              <a:rPr lang="de-DE" sz="2404" spc="-36">
                <a:solidFill>
                  <a:srgbClr val="545454"/>
                </a:solidFill>
                <a:latin typeface="DM Sans"/>
              </a:rPr>
              <a:t>Ärzten, Experten und Versorgung</a:t>
            </a:r>
          </a:p>
          <a:p>
            <a:pPr marL="285750" indent="-285750">
              <a:spcAft>
                <a:spcPts val="600"/>
              </a:spcAft>
              <a:buFont typeface="Arial" panose="020B0604020202020204" pitchFamily="34" charset="0"/>
              <a:buChar char="•"/>
            </a:pPr>
            <a:r>
              <a:rPr lang="de-DE" sz="2404" b="1" spc="-36">
                <a:solidFill>
                  <a:srgbClr val="545454"/>
                </a:solidFill>
                <a:latin typeface="DM Sans"/>
              </a:rPr>
              <a:t>Verkürzte Diagnosewege: </a:t>
            </a:r>
            <a:r>
              <a:rPr lang="de-DE" sz="2404" spc="-36">
                <a:solidFill>
                  <a:srgbClr val="545454"/>
                </a:solidFill>
                <a:latin typeface="DM Sans"/>
              </a:rPr>
              <a:t>Orientierung und Hilfestellung für Betroffene</a:t>
            </a:r>
            <a:endParaRPr lang="de-DE">
              <a:solidFill>
                <a:schemeClr val="tx1">
                  <a:lumMod val="75000"/>
                  <a:lumOff val="25000"/>
                </a:schemeClr>
              </a:solidFill>
              <a:latin typeface="DM Sans" pitchFamily="2" charset="77"/>
              <a:ea typeface="Open Sauce"/>
              <a:cs typeface="Open Sauce"/>
              <a:sym typeface="Open Sauce"/>
            </a:endParaRPr>
          </a:p>
        </p:txBody>
      </p:sp>
      <p:sp>
        <p:nvSpPr>
          <p:cNvPr id="11" name="Rectangle 5">
            <a:extLst>
              <a:ext uri="{FF2B5EF4-FFF2-40B4-BE49-F238E27FC236}">
                <a16:creationId xmlns:a16="http://schemas.microsoft.com/office/drawing/2014/main" id="{9B82E5C1-FD21-E7E0-2EBB-DA753F1D4841}"/>
              </a:ext>
            </a:extLst>
          </p:cNvPr>
          <p:cNvSpPr>
            <a:spLocks noGrp="1" noChangeArrowheads="1"/>
          </p:cNvSpPr>
          <p:nvPr>
            <p:ph type="title"/>
          </p:nvPr>
        </p:nvSpPr>
        <p:spPr bwMode="auto">
          <a:xfrm>
            <a:off x="1104856" y="535740"/>
            <a:ext cx="1479456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a:ea typeface="+mj-ea"/>
                <a:cs typeface="+mj-cs"/>
              </a:rPr>
              <a:t>Mehr als Influencer: NIK e.V. – Netzwerk, Expertise und Authentizität</a:t>
            </a:r>
          </a:p>
        </p:txBody>
      </p:sp>
      <p:sp>
        <p:nvSpPr>
          <p:cNvPr id="3" name="Textfeld 2">
            <a:extLst>
              <a:ext uri="{FF2B5EF4-FFF2-40B4-BE49-F238E27FC236}">
                <a16:creationId xmlns:a16="http://schemas.microsoft.com/office/drawing/2014/main" id="{9B305C24-BFB2-C835-0516-2439B2A02DB6}"/>
              </a:ext>
            </a:extLst>
          </p:cNvPr>
          <p:cNvSpPr txBox="1"/>
          <p:nvPr/>
        </p:nvSpPr>
        <p:spPr>
          <a:xfrm>
            <a:off x="9601200" y="1980414"/>
            <a:ext cx="7467600" cy="6026650"/>
          </a:xfrm>
          <a:prstGeom prst="rect">
            <a:avLst/>
          </a:prstGeom>
          <a:noFill/>
        </p:spPr>
        <p:txBody>
          <a:bodyPr wrap="square">
            <a:spAutoFit/>
          </a:bodyPr>
          <a:lstStyle/>
          <a:p>
            <a:r>
              <a:rPr lang="de-DE" sz="2404" b="1" spc="-36">
                <a:solidFill>
                  <a:srgbClr val="545454"/>
                </a:solidFill>
                <a:latin typeface="DM Sans"/>
              </a:rPr>
              <a:t>Tanja Renner – Gründerin, Vorstand &amp; </a:t>
            </a:r>
            <a:br>
              <a:rPr lang="de-DE" sz="2404" b="1" spc="-36">
                <a:solidFill>
                  <a:srgbClr val="545454"/>
                </a:solidFill>
                <a:latin typeface="DM Sans"/>
              </a:rPr>
            </a:br>
            <a:r>
              <a:rPr lang="de-DE" sz="2404" b="1" spc="-36">
                <a:solidFill>
                  <a:srgbClr val="545454"/>
                </a:solidFill>
                <a:latin typeface="DM Sans"/>
              </a:rPr>
              <a:t>Content Creator</a:t>
            </a:r>
          </a:p>
          <a:p>
            <a:endParaRPr lang="de-DE" sz="2404" b="1" spc="-36">
              <a:solidFill>
                <a:srgbClr val="545454"/>
              </a:solidFill>
              <a:latin typeface="DM Sans"/>
            </a:endParaRPr>
          </a:p>
          <a:p>
            <a:pPr marL="285750" indent="-285750">
              <a:spcAft>
                <a:spcPts val="600"/>
              </a:spcAft>
              <a:buFont typeface="Arial" panose="020B0604020202020204" pitchFamily="34" charset="0"/>
              <a:buChar char="•"/>
            </a:pPr>
            <a:r>
              <a:rPr lang="de-DE" sz="2404" b="1" spc="-36">
                <a:solidFill>
                  <a:srgbClr val="545454"/>
                </a:solidFill>
                <a:latin typeface="DM Sans"/>
              </a:rPr>
              <a:t>Betroffene &amp; Expertin zugleich: </a:t>
            </a:r>
            <a:br>
              <a:rPr lang="de-DE" sz="2404" b="1" spc="-36">
                <a:solidFill>
                  <a:srgbClr val="545454"/>
                </a:solidFill>
                <a:latin typeface="DM Sans"/>
              </a:rPr>
            </a:br>
            <a:r>
              <a:rPr lang="de-DE" sz="2404" spc="-36">
                <a:solidFill>
                  <a:srgbClr val="545454"/>
                </a:solidFill>
                <a:latin typeface="DM Sans"/>
              </a:rPr>
              <a:t>persönliche Erfahrung trifft Fachwissen</a:t>
            </a:r>
          </a:p>
          <a:p>
            <a:pPr marL="285750" indent="-285750">
              <a:spcAft>
                <a:spcPts val="600"/>
              </a:spcAft>
              <a:buFont typeface="Arial" panose="020B0604020202020204" pitchFamily="34" charset="0"/>
              <a:buChar char="•"/>
            </a:pPr>
            <a:r>
              <a:rPr lang="de-DE" sz="2404" b="1" spc="-36">
                <a:solidFill>
                  <a:srgbClr val="545454"/>
                </a:solidFill>
                <a:latin typeface="DM Sans"/>
              </a:rPr>
              <a:t>Einzigartige Kombination: </a:t>
            </a:r>
            <a:r>
              <a:rPr lang="de-DE" sz="2404" spc="-36">
                <a:solidFill>
                  <a:srgbClr val="545454"/>
                </a:solidFill>
                <a:latin typeface="DM Sans"/>
              </a:rPr>
              <a:t>Patientenperspektive + ärztliche Rückendeckung</a:t>
            </a:r>
          </a:p>
          <a:p>
            <a:pPr marL="285750" indent="-285750">
              <a:spcAft>
                <a:spcPts val="600"/>
              </a:spcAft>
              <a:buFont typeface="Arial" panose="020B0604020202020204" pitchFamily="34" charset="0"/>
              <a:buChar char="•"/>
            </a:pPr>
            <a:r>
              <a:rPr lang="de-DE" sz="2404" b="1" spc="-36">
                <a:solidFill>
                  <a:srgbClr val="545454"/>
                </a:solidFill>
                <a:latin typeface="DM Sans"/>
              </a:rPr>
              <a:t>Strategischer Überblick: </a:t>
            </a:r>
            <a:r>
              <a:rPr lang="de-DE" sz="2404" spc="-36">
                <a:solidFill>
                  <a:srgbClr val="545454"/>
                </a:solidFill>
                <a:latin typeface="DM Sans"/>
              </a:rPr>
              <a:t>viele Jahre Erfahrung, großes Netzwerk</a:t>
            </a:r>
          </a:p>
          <a:p>
            <a:pPr marL="285750" indent="-285750">
              <a:spcAft>
                <a:spcPts val="600"/>
              </a:spcAft>
              <a:buFont typeface="Arial" panose="020B0604020202020204" pitchFamily="34" charset="0"/>
              <a:buChar char="•"/>
            </a:pPr>
            <a:r>
              <a:rPr lang="de-DE" sz="2404" b="1" spc="-36">
                <a:solidFill>
                  <a:srgbClr val="545454"/>
                </a:solidFill>
                <a:latin typeface="DM Sans"/>
              </a:rPr>
              <a:t>Authentizität &amp; Glaubwürdigkeit: </a:t>
            </a:r>
            <a:br>
              <a:rPr lang="de-DE" sz="2404" b="1" spc="-36">
                <a:solidFill>
                  <a:srgbClr val="545454"/>
                </a:solidFill>
                <a:latin typeface="DM Sans"/>
              </a:rPr>
            </a:br>
            <a:r>
              <a:rPr lang="de-DE" sz="2404" spc="-36">
                <a:solidFill>
                  <a:srgbClr val="545454"/>
                </a:solidFill>
                <a:latin typeface="DM Sans"/>
              </a:rPr>
              <a:t>spricht mit, nicht über Patienten</a:t>
            </a:r>
          </a:p>
          <a:p>
            <a:pPr marL="285750" indent="-285750">
              <a:spcAft>
                <a:spcPts val="600"/>
              </a:spcAft>
              <a:buFont typeface="Arial" panose="020B0604020202020204" pitchFamily="34" charset="0"/>
              <a:buChar char="•"/>
            </a:pPr>
            <a:r>
              <a:rPr lang="de-DE" sz="2404" b="1" spc="-36">
                <a:solidFill>
                  <a:srgbClr val="545454"/>
                </a:solidFill>
                <a:latin typeface="DM Sans"/>
              </a:rPr>
              <a:t>Content mit Haltung: </a:t>
            </a:r>
            <a:r>
              <a:rPr lang="de-DE" sz="2404" spc="-36">
                <a:solidFill>
                  <a:srgbClr val="545454"/>
                </a:solidFill>
                <a:latin typeface="DM Sans"/>
              </a:rPr>
              <a:t>edukativ, empathisch und lösungsorientiert</a:t>
            </a:r>
          </a:p>
          <a:p>
            <a:pPr marL="285750" indent="-285750">
              <a:spcAft>
                <a:spcPts val="600"/>
              </a:spcAft>
              <a:buFont typeface="Arial" panose="020B0604020202020204" pitchFamily="34" charset="0"/>
              <a:buChar char="•"/>
            </a:pPr>
            <a:r>
              <a:rPr lang="de-DE" sz="2404" b="1" spc="-36">
                <a:solidFill>
                  <a:srgbClr val="545454"/>
                </a:solidFill>
                <a:latin typeface="DM Sans"/>
              </a:rPr>
              <a:t>Brücke zwischen Welten: </a:t>
            </a:r>
            <a:r>
              <a:rPr lang="de-DE" sz="2404" spc="-36">
                <a:solidFill>
                  <a:srgbClr val="545454"/>
                </a:solidFill>
                <a:latin typeface="DM Sans"/>
              </a:rPr>
              <a:t>verbindet Community, Ärzten und Industrie</a:t>
            </a:r>
            <a:endParaRPr lang="de-DE" sz="2404" spc="-36">
              <a:solidFill>
                <a:srgbClr val="545454"/>
              </a:solidFill>
              <a:latin typeface="DM Sans"/>
              <a:sym typeface="Open Sauce"/>
            </a:endParaRPr>
          </a:p>
        </p:txBody>
      </p:sp>
      <p:cxnSp>
        <p:nvCxnSpPr>
          <p:cNvPr id="7" name="Gerade Verbindung 6">
            <a:extLst>
              <a:ext uri="{FF2B5EF4-FFF2-40B4-BE49-F238E27FC236}">
                <a16:creationId xmlns:a16="http://schemas.microsoft.com/office/drawing/2014/main" id="{D0CA2A4C-B9AE-D9C7-6159-554353C3F0DC}"/>
              </a:ext>
            </a:extLst>
          </p:cNvPr>
          <p:cNvCxnSpPr>
            <a:cxnSpLocks/>
          </p:cNvCxnSpPr>
          <p:nvPr/>
        </p:nvCxnSpPr>
        <p:spPr>
          <a:xfrm>
            <a:off x="9144000" y="1980414"/>
            <a:ext cx="0" cy="715529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409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422403" y="322705"/>
            <a:ext cx="1933480" cy="855683"/>
          </a:xfrm>
          <a:custGeom>
            <a:avLst/>
            <a:gdLst/>
            <a:ahLst/>
            <a:cxnLst/>
            <a:rect l="l" t="t" r="r" b="b"/>
            <a:pathLst>
              <a:path w="1933480" h="855683">
                <a:moveTo>
                  <a:pt x="0" y="0"/>
                </a:moveTo>
                <a:lnTo>
                  <a:pt x="1933480" y="0"/>
                </a:lnTo>
                <a:lnTo>
                  <a:pt x="1933480" y="855683"/>
                </a:lnTo>
                <a:lnTo>
                  <a:pt x="0" y="85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a:off x="1734490" y="2304604"/>
            <a:ext cx="5459970" cy="3867748"/>
          </a:xfrm>
          <a:custGeom>
            <a:avLst/>
            <a:gdLst/>
            <a:ahLst/>
            <a:cxnLst/>
            <a:rect l="l" t="t" r="r" b="b"/>
            <a:pathLst>
              <a:path w="5756729" h="4058494">
                <a:moveTo>
                  <a:pt x="0" y="0"/>
                </a:moveTo>
                <a:lnTo>
                  <a:pt x="5756729" y="0"/>
                </a:lnTo>
                <a:lnTo>
                  <a:pt x="5756729" y="4058494"/>
                </a:lnTo>
                <a:lnTo>
                  <a:pt x="0" y="4058494"/>
                </a:lnTo>
                <a:lnTo>
                  <a:pt x="0" y="0"/>
                </a:lnTo>
                <a:close/>
              </a:path>
            </a:pathLst>
          </a:custGeom>
          <a:blipFill>
            <a:blip r:embed="rId5"/>
            <a:stretch>
              <a:fillRect/>
            </a:stretch>
          </a:blipFill>
        </p:spPr>
        <p:txBody>
          <a:bodyPr/>
          <a:lstStyle/>
          <a:p>
            <a:endParaRPr lang="de-DE"/>
          </a:p>
        </p:txBody>
      </p:sp>
      <p:sp>
        <p:nvSpPr>
          <p:cNvPr id="5" name="Freeform 5"/>
          <p:cNvSpPr/>
          <p:nvPr/>
        </p:nvSpPr>
        <p:spPr>
          <a:xfrm>
            <a:off x="3733800" y="4914900"/>
            <a:ext cx="5867400" cy="3810000"/>
          </a:xfrm>
          <a:custGeom>
            <a:avLst/>
            <a:gdLst/>
            <a:ahLst/>
            <a:cxnLst/>
            <a:rect l="l" t="t" r="r" b="b"/>
            <a:pathLst>
              <a:path w="6186303" h="3997898">
                <a:moveTo>
                  <a:pt x="0" y="0"/>
                </a:moveTo>
                <a:lnTo>
                  <a:pt x="6186303" y="0"/>
                </a:lnTo>
                <a:lnTo>
                  <a:pt x="6186303" y="3997898"/>
                </a:lnTo>
                <a:lnTo>
                  <a:pt x="0" y="3997898"/>
                </a:lnTo>
                <a:lnTo>
                  <a:pt x="0" y="0"/>
                </a:lnTo>
                <a:close/>
              </a:path>
            </a:pathLst>
          </a:custGeom>
          <a:blipFill>
            <a:blip r:embed="rId6"/>
            <a:stretch>
              <a:fillRect/>
            </a:stretch>
          </a:blipFill>
        </p:spPr>
        <p:txBody>
          <a:bodyPr/>
          <a:lstStyle/>
          <a:p>
            <a:endParaRPr lang="de-DE"/>
          </a:p>
        </p:txBody>
      </p:sp>
      <p:sp>
        <p:nvSpPr>
          <p:cNvPr id="6" name="Freeform 6"/>
          <p:cNvSpPr/>
          <p:nvPr/>
        </p:nvSpPr>
        <p:spPr>
          <a:xfrm>
            <a:off x="9525000" y="2901985"/>
            <a:ext cx="7163221" cy="4984715"/>
          </a:xfrm>
          <a:custGeom>
            <a:avLst/>
            <a:gdLst/>
            <a:ahLst/>
            <a:cxnLst/>
            <a:rect l="l" t="t" r="r" b="b"/>
            <a:pathLst>
              <a:path w="7578047" h="5215000">
                <a:moveTo>
                  <a:pt x="0" y="0"/>
                </a:moveTo>
                <a:lnTo>
                  <a:pt x="7578047" y="0"/>
                </a:lnTo>
                <a:lnTo>
                  <a:pt x="7578047" y="5215000"/>
                </a:lnTo>
                <a:lnTo>
                  <a:pt x="0" y="5215000"/>
                </a:lnTo>
                <a:lnTo>
                  <a:pt x="0" y="0"/>
                </a:lnTo>
                <a:close/>
              </a:path>
            </a:pathLst>
          </a:custGeom>
          <a:blipFill>
            <a:blip r:embed="rId7"/>
            <a:stretch>
              <a:fillRect/>
            </a:stretch>
          </a:blipFill>
        </p:spPr>
        <p:txBody>
          <a:bodyPr/>
          <a:lstStyle/>
          <a:p>
            <a:endParaRPr lang="de-DE"/>
          </a:p>
        </p:txBody>
      </p:sp>
      <p:sp>
        <p:nvSpPr>
          <p:cNvPr id="9" name="Titel 8">
            <a:extLst>
              <a:ext uri="{FF2B5EF4-FFF2-40B4-BE49-F238E27FC236}">
                <a16:creationId xmlns:a16="http://schemas.microsoft.com/office/drawing/2014/main" id="{9A53A5A9-63D8-E347-73A8-1856FD7F7610}"/>
              </a:ext>
            </a:extLst>
          </p:cNvPr>
          <p:cNvSpPr>
            <a:spLocks noGrp="1"/>
          </p:cNvSpPr>
          <p:nvPr>
            <p:ph type="title"/>
          </p:nvPr>
        </p:nvSpPr>
        <p:spPr/>
        <p:txBody>
          <a:bodyPr/>
          <a:lstStyle/>
          <a:p>
            <a:r>
              <a:rPr lang="de-DE"/>
              <a:t>Betroffene empowern</a:t>
            </a:r>
          </a:p>
        </p:txBody>
      </p:sp>
    </p:spTree>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1924</Words>
  <Application>Microsoft Macintosh PowerPoint</Application>
  <PresentationFormat>Benutzerdefiniert</PresentationFormat>
  <Paragraphs>367</Paragraphs>
  <Slides>26</Slides>
  <Notes>17</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26</vt:i4>
      </vt:variant>
    </vt:vector>
  </HeadingPairs>
  <TitlesOfParts>
    <vt:vector size="38" baseType="lpstr">
      <vt:lpstr>Open Sans</vt:lpstr>
      <vt:lpstr>Wingdings</vt:lpstr>
      <vt:lpstr>DM Serif Display</vt:lpstr>
      <vt:lpstr>DM Sans</vt:lpstr>
      <vt:lpstr>DM Sans Bold</vt:lpstr>
      <vt:lpstr>Open Sauce</vt:lpstr>
      <vt:lpstr>Arial</vt:lpstr>
      <vt:lpstr>Playfair Display Bold</vt:lpstr>
      <vt:lpstr>Aptos</vt:lpstr>
      <vt:lpstr>Playfair Display</vt:lpstr>
      <vt:lpstr>Benutzerdefiniertes Design</vt:lpstr>
      <vt:lpstr>1_Benutzerdefiniertes Design</vt:lpstr>
      <vt:lpstr>Patient Journey neu gedacht Digitale Navigation           für bessere Versorgung und mehr Therapieerfolg                                               </vt:lpstr>
      <vt:lpstr>PowerPoint-Präsentation</vt:lpstr>
      <vt:lpstr>NIK e.V. der digitale Lotse: zwischen Patient, Arzt und Industrie</vt:lpstr>
      <vt:lpstr>NIK – Deutschlandweit relevant. Digital verbunden.</vt:lpstr>
      <vt:lpstr>Fakten</vt:lpstr>
      <vt:lpstr>Patient Journey</vt:lpstr>
      <vt:lpstr>Was unsere Partner durch NIK e.V. gewinnen</vt:lpstr>
      <vt:lpstr>Mehr als Influencer: NIK e.V. – Netzwerk, Expertise und Authentizität</vt:lpstr>
      <vt:lpstr>Betroffene empowern</vt:lpstr>
      <vt:lpstr>Mut-Mach-Geschichten 2025</vt:lpstr>
      <vt:lpstr>Stigmatisierung der Patienten</vt:lpstr>
      <vt:lpstr>Feedback aus der Community</vt:lpstr>
      <vt:lpstr>NIK in Zahlen</vt:lpstr>
      <vt:lpstr>Einige unserer Experten</vt:lpstr>
      <vt:lpstr>Einige unserer Influencer | Botschafter</vt:lpstr>
      <vt:lpstr>PowerPoint-Präsentation</vt:lpstr>
      <vt:lpstr>Die Zukunft von NIK</vt:lpstr>
      <vt:lpstr>NIK CAMPUS</vt:lpstr>
      <vt:lpstr>Verwaltungs- und Vermarktungsgesellschaft von NIK e.V.</vt:lpstr>
      <vt:lpstr>Gemeinsam die Versorgung verändern</vt:lpstr>
      <vt:lpstr>Co-Creation mit Pharma – aus der Praxis für die Praxis</vt:lpstr>
      <vt:lpstr>Der gemeinsame Mehrwert </vt:lpstr>
      <vt:lpstr>Warum NIK e.V. und NIK CAMPUS?</vt:lpstr>
      <vt:lpstr>PowerPoint-Präsentation</vt:lpstr>
      <vt:lpstr>Team</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Kladde NM&amp;F</dc:title>
  <cp:lastModifiedBy>Tanja Renner</cp:lastModifiedBy>
  <cp:revision>3</cp:revision>
  <dcterms:created xsi:type="dcterms:W3CDTF">2006-08-16T00:00:00Z</dcterms:created>
  <dcterms:modified xsi:type="dcterms:W3CDTF">2026-01-23T14:52:06Z</dcterms:modified>
  <dc:identifier>DAGyr2RdEcM</dc:identifier>
</cp:coreProperties>
</file>